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6"/>
  </p:handoutMasterIdLst>
  <p:sldIdLst>
    <p:sldId id="292" r:id="rId2"/>
    <p:sldId id="257" r:id="rId3"/>
    <p:sldId id="286" r:id="rId4"/>
    <p:sldId id="265" r:id="rId5"/>
    <p:sldId id="276" r:id="rId6"/>
    <p:sldId id="275" r:id="rId7"/>
    <p:sldId id="274" r:id="rId8"/>
    <p:sldId id="277" r:id="rId9"/>
    <p:sldId id="259" r:id="rId10"/>
    <p:sldId id="260" r:id="rId11"/>
    <p:sldId id="261" r:id="rId12"/>
    <p:sldId id="288" r:id="rId13"/>
    <p:sldId id="262" r:id="rId14"/>
    <p:sldId id="258" r:id="rId15"/>
    <p:sldId id="289" r:id="rId16"/>
    <p:sldId id="295" r:id="rId17"/>
    <p:sldId id="282" r:id="rId18"/>
    <p:sldId id="294" r:id="rId19"/>
    <p:sldId id="264" r:id="rId20"/>
    <p:sldId id="273" r:id="rId21"/>
    <p:sldId id="266" r:id="rId22"/>
    <p:sldId id="279" r:id="rId23"/>
    <p:sldId id="280" r:id="rId24"/>
    <p:sldId id="293" r:id="rId25"/>
  </p:sldIdLst>
  <p:sldSz cx="12192000" cy="6858000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50"/>
    <a:srgbClr val="52CC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2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3E62D-16EC-43C3-B950-C55648DA8B71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DBF4F-6DAE-48E1-B4E1-9EB9ADC8E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1822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3FF9F4-4B09-B38A-E051-E55210B77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E09031BB-5E32-030B-F45E-A11FE5B25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DAF8CE4-BA55-6089-FB9F-98CC11A01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1AB3D-E5AB-4736-9C98-40EC8A4C859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59965F-C536-4137-2F3B-F3B28DE9F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8407BBC-6E37-7BB1-3DA8-484049D2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408-E076-4D1E-A984-EB6E181AA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550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EA72178-48F7-2F2B-1E76-F6FE41CD6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1BC64AC-8658-6174-2D20-8CF855C37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CECC634-5605-DD23-E6EB-30EEDCB0D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1AB3D-E5AB-4736-9C98-40EC8A4C859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481A81B-997B-D7FC-3B48-A5BD30150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28B40F4-60F3-D8DF-7ED3-E8A4BE2D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408-E076-4D1E-A984-EB6E181AA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00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D548AF65-6F8A-0AC9-62DE-10FEEE0667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1DF0AB7-D85C-60E0-B3CB-0A73817AB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A23751D-D24D-0B8C-3A25-64BD1C959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1AB3D-E5AB-4736-9C98-40EC8A4C859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05DAA44-BB5C-9E72-6E8C-6324EF7F1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967DAB7-9DF8-5559-FF33-CFE72F2A8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408-E076-4D1E-A984-EB6E181AA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945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2F3CD26-95B3-DC3D-C2D0-633C48DF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32415B1-0C59-FA1A-081C-155662E4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82205A8-DDD2-AAE5-A4BA-35B8ADB4F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1AB3D-E5AB-4736-9C98-40EC8A4C859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D0C45CF-604F-58D3-6FB9-5FD89DA3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B70F932-26C1-8B42-F106-2FE33A75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408-E076-4D1E-A984-EB6E181AA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93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1244EA8-CFE4-7F29-762D-9589F26C0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8E77031-FB4E-819D-D5D3-FFD3DE0AB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9E35C42-84DC-808A-98F0-8854765C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1AB3D-E5AB-4736-9C98-40EC8A4C859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DD77C34-8915-6D41-2763-C489D9439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BD8847A-D7B5-230E-F85E-CEE8C30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408-E076-4D1E-A984-EB6E181AA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254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014772-BC41-87CB-F186-E5697CBA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EE7CB27-8714-79B2-01FD-26D2DA905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12FFA2A-6883-B30F-A05A-49E751486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8F1CA4E-12B6-8F2D-C950-41FE87819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1AB3D-E5AB-4736-9C98-40EC8A4C859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0B4389B-88DD-6283-CF80-A540E16E7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486BFF7-5C83-768A-D1DA-0D504EFD6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408-E076-4D1E-A984-EB6E181AA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47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27E74A4-4DD7-A84E-962E-841CEBD64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10C6C6A-10B3-922D-D68B-57291A137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7DF5ECA-4E81-592E-3AB2-790BB872D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6EBEB85-E7E4-7AEC-3BC3-BB6779403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230FB3BB-2CD5-18E2-0C35-1169BC013D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0D272FC0-44B3-4AFA-0997-FC47C207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1AB3D-E5AB-4736-9C98-40EC8A4C859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E468062-DF56-2590-25C8-6CA6283EC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3F35E434-0EE5-B30B-093C-6145A8B2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408-E076-4D1E-A984-EB6E181AA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37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BB3CCE5-BA69-4C6E-2ED2-80D8A74A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3AEF0B9-D933-E2F4-C733-EB88E35AE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1AB3D-E5AB-4736-9C98-40EC8A4C859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192181A-26F3-6BCD-2CAC-CFF268ADE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C9792BF-C7EB-E524-8DB7-1D0BD5FE7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408-E076-4D1E-A984-EB6E181AA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24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B7C86D1-C9DF-B49A-4E46-45435B781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1AB3D-E5AB-4736-9C98-40EC8A4C859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EDB318B-8F86-D3A3-5620-0E71FC09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228B719-82CA-5AF3-F40E-5E37DDC03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408-E076-4D1E-A984-EB6E181AA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45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19AE648-52BD-CFB8-4CA0-F40E95676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3D6B842-CE9F-B09B-8759-D21A33DD5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F14B985-B01A-3B02-3DD5-BA9D713BA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305835D-2EE8-429F-0DCC-5E74FEB4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1AB3D-E5AB-4736-9C98-40EC8A4C859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9C0F7DF-9036-F88C-F026-7FDB7B43F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47EDF5-6919-635C-753A-91FF8BDA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408-E076-4D1E-A984-EB6E181AA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29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B0B906-134C-D384-D100-B73C26B70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8E282103-1FFB-5EF8-3C8D-B7715D174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ACB661A-2CFC-71CD-1AC8-E09DD6CE1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B3327F4-BCCA-218A-5026-C8C2F38FC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1AB3D-E5AB-4736-9C98-40EC8A4C859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3B2E2F6-4514-C0C1-28A6-D31F35F6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2F66A22-F99C-B61B-B9DD-19F703D4A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A408-E076-4D1E-A984-EB6E181AA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881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21A2D106-E4DF-0BD1-E794-1B395F33C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9081F6C-B11D-817C-5DCB-0D6151552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0842DF2-DE3E-2E8D-0D34-E5BC6BEF6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1AB3D-E5AB-4736-9C98-40EC8A4C859A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B090726-E54B-E25D-BE33-4E263EBBA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1D95842-A35D-9ED8-398B-14496708E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7A408-E076-4D1E-A984-EB6E181AA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65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10" Type="http://schemas.openxmlformats.org/officeDocument/2006/relationships/image" Target="../media/image11.jpeg"/><Relationship Id="rId4" Type="http://schemas.openxmlformats.org/officeDocument/2006/relationships/image" Target="../media/image17.jpeg"/><Relationship Id="rId9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5092A230-16B0-640A-93DC-C4B9D497DB64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FC56EBD7-0028-4DC6-D3C2-83D71D8E4E52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CD5A1540-712C-8860-A582-97AF59ED8E79}"/>
              </a:ext>
            </a:extLst>
          </p:cNvPr>
          <p:cNvSpPr txBox="1"/>
          <p:nvPr/>
        </p:nvSpPr>
        <p:spPr>
          <a:xfrm>
            <a:off x="2935488" y="1899447"/>
            <a:ext cx="632011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/>
              <a:t>단감 등급 선별 </a:t>
            </a:r>
            <a:endParaRPr lang="en-US" altLang="ko-KR" sz="5400" b="1" dirty="0"/>
          </a:p>
          <a:p>
            <a:pPr algn="ctr"/>
            <a:r>
              <a:rPr lang="ko-KR" altLang="en-US" sz="5400" b="1" dirty="0"/>
              <a:t>자동화에 관한 연구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7268B6F-96D5-F273-5CB9-698FF83A19A3}"/>
              </a:ext>
            </a:extLst>
          </p:cNvPr>
          <p:cNvSpPr txBox="1"/>
          <p:nvPr/>
        </p:nvSpPr>
        <p:spPr>
          <a:xfrm>
            <a:off x="716216" y="5912842"/>
            <a:ext cx="129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2202.06.02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B706BB8-1412-EA43-8D7A-CA93B77639FE}"/>
              </a:ext>
            </a:extLst>
          </p:cNvPr>
          <p:cNvSpPr txBox="1"/>
          <p:nvPr/>
        </p:nvSpPr>
        <p:spPr>
          <a:xfrm>
            <a:off x="5223585" y="3685130"/>
            <a:ext cx="174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석사 학위 논문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5F05E0B-25DE-FAE5-B80D-93843D03EC8F}"/>
              </a:ext>
            </a:extLst>
          </p:cNvPr>
          <p:cNvSpPr txBox="1"/>
          <p:nvPr/>
        </p:nvSpPr>
        <p:spPr>
          <a:xfrm>
            <a:off x="8420007" y="5912842"/>
            <a:ext cx="3305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정보통신공학과 산업대학원 석사과정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B113DB5-97AE-61AA-F609-3796D71E2BC3}"/>
              </a:ext>
            </a:extLst>
          </p:cNvPr>
          <p:cNvSpPr txBox="1"/>
          <p:nvPr/>
        </p:nvSpPr>
        <p:spPr>
          <a:xfrm>
            <a:off x="10727486" y="6174600"/>
            <a:ext cx="88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노 승 희</a:t>
            </a:r>
          </a:p>
        </p:txBody>
      </p:sp>
    </p:spTree>
    <p:extLst>
      <p:ext uri="{BB962C8B-B14F-4D97-AF65-F5344CB8AC3E}">
        <p14:creationId xmlns:p14="http://schemas.microsoft.com/office/powerpoint/2010/main" val="1668150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4">
            <a:extLst>
              <a:ext uri="{FF2B5EF4-FFF2-40B4-BE49-F238E27FC236}">
                <a16:creationId xmlns:a16="http://schemas.microsoft.com/office/drawing/2014/main" xmlns="" id="{FB29FE27-2D9A-44A5-B202-C19203413BE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03" y="3296686"/>
            <a:ext cx="2970157" cy="2003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xmlns="" id="{730699BC-6674-47A4-8FCB-38E27207E34E}"/>
              </a:ext>
            </a:extLst>
          </p:cNvPr>
          <p:cNvSpPr/>
          <p:nvPr/>
        </p:nvSpPr>
        <p:spPr>
          <a:xfrm>
            <a:off x="7107299" y="3709824"/>
            <a:ext cx="154941" cy="1571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3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xmlns="" id="{5A0C37C6-CE68-463D-882F-AC8A3CB7E126}"/>
              </a:ext>
            </a:extLst>
          </p:cNvPr>
          <p:cNvSpPr/>
          <p:nvPr/>
        </p:nvSpPr>
        <p:spPr>
          <a:xfrm>
            <a:off x="8110110" y="4062708"/>
            <a:ext cx="154941" cy="1571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4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xmlns="" id="{16332778-4DF7-4591-B338-CD1D8509B279}"/>
              </a:ext>
            </a:extLst>
          </p:cNvPr>
          <p:cNvSpPr/>
          <p:nvPr/>
        </p:nvSpPr>
        <p:spPr>
          <a:xfrm>
            <a:off x="6909365" y="4298396"/>
            <a:ext cx="154941" cy="15712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5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DE6F37E-FEF1-47A3-AE2A-F56A11362A86}"/>
              </a:ext>
            </a:extLst>
          </p:cNvPr>
          <p:cNvSpPr txBox="1"/>
          <p:nvPr/>
        </p:nvSpPr>
        <p:spPr>
          <a:xfrm>
            <a:off x="7372016" y="3709824"/>
            <a:ext cx="40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bg1"/>
                </a:solidFill>
              </a:rPr>
              <a:t>1,2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5B641578-8D31-4486-90B6-103545248AEB}"/>
              </a:ext>
            </a:extLst>
          </p:cNvPr>
          <p:cNvGrpSpPr/>
          <p:nvPr/>
        </p:nvGrpSpPr>
        <p:grpSpPr>
          <a:xfrm>
            <a:off x="3258439" y="3296685"/>
            <a:ext cx="2744448" cy="2024975"/>
            <a:chOff x="5370441" y="2836985"/>
            <a:chExt cx="2714922" cy="198439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94D359F3-C25B-4904-9088-AD15028A8695}"/>
                </a:ext>
              </a:extLst>
            </p:cNvPr>
            <p:cNvSpPr/>
            <p:nvPr/>
          </p:nvSpPr>
          <p:spPr>
            <a:xfrm>
              <a:off x="5370441" y="2836985"/>
              <a:ext cx="2647950" cy="196999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824DB810-54BF-4FA3-AA4C-D6C583997FBC}"/>
                </a:ext>
              </a:extLst>
            </p:cNvPr>
            <p:cNvSpPr/>
            <p:nvPr/>
          </p:nvSpPr>
          <p:spPr>
            <a:xfrm>
              <a:off x="6363422" y="3487440"/>
              <a:ext cx="661988" cy="69788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94A5A4AD-28FD-4C26-BB3C-456F45A27899}"/>
                </a:ext>
              </a:extLst>
            </p:cNvPr>
            <p:cNvCxnSpPr>
              <a:cxnSpLocks/>
              <a:stCxn id="9" idx="0"/>
              <a:endCxn id="8" idx="0"/>
            </p:cNvCxnSpPr>
            <p:nvPr/>
          </p:nvCxnSpPr>
          <p:spPr>
            <a:xfrm flipV="1">
              <a:off x="6694416" y="2836985"/>
              <a:ext cx="0" cy="650455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xmlns="" id="{98935736-43E5-4680-8BD2-18E94E262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0441" y="4039539"/>
              <a:ext cx="1050905" cy="781842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3A1661D6-BCE5-4425-B079-E7CC8BEE39A1}"/>
                </a:ext>
              </a:extLst>
            </p:cNvPr>
            <p:cNvCxnSpPr>
              <a:cxnSpLocks/>
            </p:cNvCxnSpPr>
            <p:nvPr/>
          </p:nvCxnSpPr>
          <p:spPr>
            <a:xfrm>
              <a:off x="6969692" y="4041181"/>
              <a:ext cx="1048699" cy="78020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6EFF46F-CC55-4EB6-950F-11A211D8DC91}"/>
                </a:ext>
              </a:extLst>
            </p:cNvPr>
            <p:cNvSpPr txBox="1"/>
            <p:nvPr/>
          </p:nvSpPr>
          <p:spPr>
            <a:xfrm>
              <a:off x="6652214" y="2893144"/>
              <a:ext cx="752388" cy="30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chemeClr val="bg1"/>
                  </a:solidFill>
                </a:rPr>
                <a:t>3(Side)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1F4E696E-92CC-486E-AA73-A2BFEDFDD301}"/>
                </a:ext>
              </a:extLst>
            </p:cNvPr>
            <p:cNvSpPr txBox="1"/>
            <p:nvPr/>
          </p:nvSpPr>
          <p:spPr>
            <a:xfrm>
              <a:off x="7221470" y="4261004"/>
              <a:ext cx="863893" cy="30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chemeClr val="bg1"/>
                  </a:solidFill>
                </a:rPr>
                <a:t>4 (Side)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321BF843-07A4-452E-8421-B67906B2C037}"/>
                </a:ext>
              </a:extLst>
            </p:cNvPr>
            <p:cNvSpPr txBox="1"/>
            <p:nvPr/>
          </p:nvSpPr>
          <p:spPr>
            <a:xfrm>
              <a:off x="5672472" y="4261003"/>
              <a:ext cx="690950" cy="30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chemeClr val="bg1"/>
                  </a:solidFill>
                </a:rPr>
                <a:t>5(Side)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BD50448B-C407-4731-BDD1-61C7DE3950B5}"/>
                </a:ext>
              </a:extLst>
            </p:cNvPr>
            <p:cNvGrpSpPr/>
            <p:nvPr/>
          </p:nvGrpSpPr>
          <p:grpSpPr>
            <a:xfrm>
              <a:off x="6398629" y="3564201"/>
              <a:ext cx="591573" cy="544365"/>
              <a:chOff x="6357288" y="2757699"/>
              <a:chExt cx="5571139" cy="4770290"/>
            </a:xfrm>
          </p:grpSpPr>
          <p:pic>
            <p:nvPicPr>
              <p:cNvPr id="18" name="Object 13">
                <a:extLst>
                  <a:ext uri="{FF2B5EF4-FFF2-40B4-BE49-F238E27FC236}">
                    <a16:creationId xmlns:a16="http://schemas.microsoft.com/office/drawing/2014/main" xmlns="" id="{329A37A8-7A63-43AD-9EBF-5E74EEA3F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357288" y="2757699"/>
                <a:ext cx="5571139" cy="477029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962F3FCC-B99C-4B3F-82CB-0746E6AA7112}"/>
                </a:ext>
              </a:extLst>
            </p:cNvPr>
            <p:cNvSpPr txBox="1"/>
            <p:nvPr/>
          </p:nvSpPr>
          <p:spPr>
            <a:xfrm>
              <a:off x="5895893" y="3685578"/>
              <a:ext cx="1498308" cy="30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chemeClr val="bg1"/>
                  </a:solidFill>
                </a:rPr>
                <a:t>1,2(Top, Bottom)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xmlns="" id="{4DAE6251-444A-B964-7C5A-1794B91EC80B}"/>
              </a:ext>
            </a:extLst>
          </p:cNvPr>
          <p:cNvSpPr txBox="1">
            <a:spLocks/>
          </p:cNvSpPr>
          <p:nvPr/>
        </p:nvSpPr>
        <p:spPr>
          <a:xfrm>
            <a:off x="785918" y="428227"/>
            <a:ext cx="5695564" cy="548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단감 이미지 촬영 환경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05492B32-AAA8-BC43-EC73-70C93A687651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3E9D846B-FB8E-EE37-2711-4C1744247C3E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968306" y="1078325"/>
            <a:ext cx="79652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단감의 </a:t>
            </a:r>
            <a:r>
              <a:rPr lang="ko-KR" altLang="en-US" dirty="0"/>
              <a:t>표면은 구형이기에 표면 전체를 사진 한 장에 담기는 어려움.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단감의 </a:t>
            </a:r>
            <a:r>
              <a:rPr lang="ko-KR" altLang="en-US" dirty="0"/>
              <a:t>표면을 모두 담기 위해 5장의 이미지 </a:t>
            </a:r>
            <a:r>
              <a:rPr lang="ko-KR" altLang="en-US" dirty="0" smtClean="0"/>
              <a:t>촬영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-</a:t>
            </a:r>
            <a:r>
              <a:rPr lang="ko-KR" altLang="en-US" dirty="0" smtClean="0"/>
              <a:t> 표면 </a:t>
            </a:r>
            <a:r>
              <a:rPr lang="ko-KR" altLang="en-US" dirty="0"/>
              <a:t>중 윗면 1장, 아랫면 1장, 옆면 3장 촬영.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검은색 </a:t>
            </a:r>
            <a:r>
              <a:rPr lang="ko-KR" altLang="en-US" dirty="0" err="1"/>
              <a:t>무반사</a:t>
            </a:r>
            <a:r>
              <a:rPr lang="ko-KR" altLang="en-US" dirty="0"/>
              <a:t> 판재 위에서 촬영 진행.</a:t>
            </a:r>
          </a:p>
        </p:txBody>
      </p:sp>
    </p:spTree>
    <p:extLst>
      <p:ext uri="{BB962C8B-B14F-4D97-AF65-F5344CB8AC3E}">
        <p14:creationId xmlns:p14="http://schemas.microsoft.com/office/powerpoint/2010/main" val="1784865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45CE6B60-E791-4D3F-8EF0-21E97798DFAA}"/>
              </a:ext>
            </a:extLst>
          </p:cNvPr>
          <p:cNvGrpSpPr/>
          <p:nvPr/>
        </p:nvGrpSpPr>
        <p:grpSpPr>
          <a:xfrm>
            <a:off x="2494855" y="3874036"/>
            <a:ext cx="1642222" cy="1765101"/>
            <a:chOff x="1178427" y="2265681"/>
            <a:chExt cx="1642222" cy="176510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2FC9B7DF-F701-4312-9C8D-864D52BA2C8E}"/>
                </a:ext>
              </a:extLst>
            </p:cNvPr>
            <p:cNvSpPr/>
            <p:nvPr/>
          </p:nvSpPr>
          <p:spPr>
            <a:xfrm>
              <a:off x="1178427" y="2265681"/>
              <a:ext cx="1642222" cy="176510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badi" panose="020B0604020104020204" pitchFamily="34" charset="0"/>
                </a:rPr>
                <a:t>Persimmon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badi" panose="020B0604020104020204" pitchFamily="34" charset="0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badi" panose="020B0604020104020204" pitchFamily="34" charset="0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badi" panose="020B0604020104020204" pitchFamily="34" charset="0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badi" panose="020B0604020104020204" pitchFamily="34" charset="0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  <p:pic>
          <p:nvPicPr>
            <p:cNvPr id="26" name="그림 25" descr="대지, 실외, 과일, 녹색이(가) 표시된 사진&#10;&#10;자동 생성된 설명">
              <a:extLst>
                <a:ext uri="{FF2B5EF4-FFF2-40B4-BE49-F238E27FC236}">
                  <a16:creationId xmlns:a16="http://schemas.microsoft.com/office/drawing/2014/main" xmlns="" id="{D537E304-4BB8-4AFD-944F-8FA72B8EB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023" y="2652400"/>
              <a:ext cx="1289029" cy="12890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BE5B949-640E-404F-9D35-AA248090CBA9}"/>
              </a:ext>
            </a:extLst>
          </p:cNvPr>
          <p:cNvSpPr/>
          <p:nvPr/>
        </p:nvSpPr>
        <p:spPr>
          <a:xfrm>
            <a:off x="7323209" y="4991694"/>
            <a:ext cx="2366791" cy="65276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  <a:latin typeface="Abadi" panose="020B0604020104020204" pitchFamily="34" charset="0"/>
              </a:rPr>
              <a:t>Classification</a:t>
            </a:r>
            <a:r>
              <a:rPr lang="ko-KR" altLang="en-US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Abadi" panose="020B0604020104020204" pitchFamily="34" charset="0"/>
              </a:rPr>
              <a:t>Labeling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Abadi" panose="020B0604020104020204" pitchFamily="34" charset="0"/>
              </a:rPr>
              <a:t>=&gt; Good Grade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BE66E4C6-1833-4EE7-B175-9D9CD8E0D095}"/>
              </a:ext>
            </a:extLst>
          </p:cNvPr>
          <p:cNvSpPr/>
          <p:nvPr/>
        </p:nvSpPr>
        <p:spPr>
          <a:xfrm>
            <a:off x="4323512" y="3199891"/>
            <a:ext cx="2813262" cy="211074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  <a:latin typeface="Abadi" panose="020B0604020104020204" pitchFamily="34" charset="0"/>
              </a:rPr>
              <a:t>Taking picture &amp;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Abadi" panose="020B0604020104020204" pitchFamily="34" charset="0"/>
              </a:rPr>
              <a:t>Object Detection Labeling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66FE20B6-F0F2-417C-8B76-287B5886ECB4}"/>
              </a:ext>
            </a:extLst>
          </p:cNvPr>
          <p:cNvGrpSpPr/>
          <p:nvPr/>
        </p:nvGrpSpPr>
        <p:grpSpPr>
          <a:xfrm>
            <a:off x="4717148" y="3867215"/>
            <a:ext cx="2025989" cy="1333634"/>
            <a:chOff x="3397842" y="1963280"/>
            <a:chExt cx="2025989" cy="133363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C9FE16E9-5083-4020-ABE7-EB6E621BA70C}"/>
                </a:ext>
              </a:extLst>
            </p:cNvPr>
            <p:cNvGrpSpPr/>
            <p:nvPr/>
          </p:nvGrpSpPr>
          <p:grpSpPr>
            <a:xfrm>
              <a:off x="3397842" y="1963280"/>
              <a:ext cx="2025989" cy="1333634"/>
              <a:chOff x="3199836" y="3307362"/>
              <a:chExt cx="2025989" cy="1333634"/>
            </a:xfrm>
          </p:grpSpPr>
          <p:pic>
            <p:nvPicPr>
              <p:cNvPr id="20" name="내용 개체 틀 4" descr="검은색, 오렌지, 야채이(가) 표시된 사진&#10;&#10;자동 생성된 설명">
                <a:extLst>
                  <a:ext uri="{FF2B5EF4-FFF2-40B4-BE49-F238E27FC236}">
                    <a16:creationId xmlns:a16="http://schemas.microsoft.com/office/drawing/2014/main" xmlns="" id="{50DD8D9D-8B64-4D21-8531-7ABCB011F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560703" y="3307362"/>
                <a:ext cx="654800" cy="654800"/>
              </a:xfrm>
              <a:prstGeom prst="rect">
                <a:avLst/>
              </a:prstGeom>
            </p:spPr>
          </p:pic>
          <p:pic>
            <p:nvPicPr>
              <p:cNvPr id="21" name="그림 20" descr="오렌지, 검은색, 과일, 어두운이(가) 표시된 사진&#10;&#10;자동 생성된 설명">
                <a:extLst>
                  <a:ext uri="{FF2B5EF4-FFF2-40B4-BE49-F238E27FC236}">
                    <a16:creationId xmlns:a16="http://schemas.microsoft.com/office/drawing/2014/main" xmlns="" id="{521F0A4C-31ED-42EE-9369-688F44FCF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243624" y="3307362"/>
                <a:ext cx="654800" cy="654800"/>
              </a:xfrm>
              <a:prstGeom prst="rect">
                <a:avLst/>
              </a:prstGeom>
            </p:spPr>
          </p:pic>
          <p:pic>
            <p:nvPicPr>
              <p:cNvPr id="22" name="그림 21" descr="실내, 검은색, 오렌지, 노란색이(가) 표시된 사진&#10;&#10;자동 생성된 설명">
                <a:extLst>
                  <a:ext uri="{FF2B5EF4-FFF2-40B4-BE49-F238E27FC236}">
                    <a16:creationId xmlns:a16="http://schemas.microsoft.com/office/drawing/2014/main" xmlns="" id="{503EBF14-49AA-49D8-8CD9-FD3AD336E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3888103" y="3986196"/>
                <a:ext cx="654800" cy="654800"/>
              </a:xfrm>
              <a:prstGeom prst="rect">
                <a:avLst/>
              </a:prstGeom>
            </p:spPr>
          </p:pic>
          <p:pic>
            <p:nvPicPr>
              <p:cNvPr id="23" name="그림 22" descr="실내, 검은색, 식물, 과일이(가) 표시된 사진&#10;&#10;자동 생성된 설명">
                <a:extLst>
                  <a:ext uri="{FF2B5EF4-FFF2-40B4-BE49-F238E27FC236}">
                    <a16:creationId xmlns:a16="http://schemas.microsoft.com/office/drawing/2014/main" xmlns="" id="{60301267-E493-4AAE-8FCA-16F568DC26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571025" y="3986196"/>
                <a:ext cx="654800" cy="654800"/>
              </a:xfrm>
              <a:prstGeom prst="rect">
                <a:avLst/>
              </a:prstGeom>
            </p:spPr>
          </p:pic>
          <p:pic>
            <p:nvPicPr>
              <p:cNvPr id="24" name="그림 23" descr="실내, 검은색, 오렌지, 어두운이(가) 표시된 사진&#10;&#10;자동 생성된 설명">
                <a:extLst>
                  <a:ext uri="{FF2B5EF4-FFF2-40B4-BE49-F238E27FC236}">
                    <a16:creationId xmlns:a16="http://schemas.microsoft.com/office/drawing/2014/main" xmlns="" id="{8CA45A6E-642F-4870-837C-419C13096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3199836" y="3986196"/>
                <a:ext cx="654800" cy="654800"/>
              </a:xfrm>
              <a:prstGeom prst="rect">
                <a:avLst/>
              </a:prstGeom>
            </p:spPr>
          </p:pic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F0171693-6C34-46EA-B141-C31F81F2E498}"/>
                </a:ext>
              </a:extLst>
            </p:cNvPr>
            <p:cNvSpPr/>
            <p:nvPr/>
          </p:nvSpPr>
          <p:spPr>
            <a:xfrm>
              <a:off x="4383746" y="3040344"/>
              <a:ext cx="45719" cy="9483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D60B85FE-AF71-4F76-AB85-3AF9A95771A7}"/>
                </a:ext>
              </a:extLst>
            </p:cNvPr>
            <p:cNvSpPr/>
            <p:nvPr/>
          </p:nvSpPr>
          <p:spPr>
            <a:xfrm>
              <a:off x="4955466" y="2971441"/>
              <a:ext cx="64209" cy="2041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C2AC92D3-275E-4522-93B6-B7DEEE7F56EA}"/>
                </a:ext>
              </a:extLst>
            </p:cNvPr>
            <p:cNvSpPr/>
            <p:nvPr/>
          </p:nvSpPr>
          <p:spPr>
            <a:xfrm>
              <a:off x="4226023" y="2090004"/>
              <a:ext cx="45719" cy="9483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C5946B83-3952-4C86-8AC4-58151286BB90}"/>
                </a:ext>
              </a:extLst>
            </p:cNvPr>
            <p:cNvSpPr/>
            <p:nvPr/>
          </p:nvSpPr>
          <p:spPr>
            <a:xfrm>
              <a:off x="3850345" y="2243264"/>
              <a:ext cx="83479" cy="8083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42E9F491-4BC5-45EE-8B36-8AFE42105FAB}"/>
                </a:ext>
              </a:extLst>
            </p:cNvPr>
            <p:cNvSpPr/>
            <p:nvPr/>
          </p:nvSpPr>
          <p:spPr>
            <a:xfrm>
              <a:off x="4805135" y="2188852"/>
              <a:ext cx="45719" cy="54412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6815CFB8-A42C-4EF0-B68E-2874190B6958}"/>
                </a:ext>
              </a:extLst>
            </p:cNvPr>
            <p:cNvSpPr/>
            <p:nvPr/>
          </p:nvSpPr>
          <p:spPr>
            <a:xfrm>
              <a:off x="4887098" y="2188852"/>
              <a:ext cx="45719" cy="54412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C1180370-6120-475D-8F5A-9A4DB3FA471E}"/>
                </a:ext>
              </a:extLst>
            </p:cNvPr>
            <p:cNvSpPr/>
            <p:nvPr/>
          </p:nvSpPr>
          <p:spPr>
            <a:xfrm>
              <a:off x="3907143" y="2942307"/>
              <a:ext cx="45719" cy="54412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6" name="table">
            <a:extLst>
              <a:ext uri="{FF2B5EF4-FFF2-40B4-BE49-F238E27FC236}">
                <a16:creationId xmlns:a16="http://schemas.microsoft.com/office/drawing/2014/main" xmlns="" id="{D21C177E-2510-4F52-EAC2-7B2E31BF4F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0355" y="3801935"/>
            <a:ext cx="2366791" cy="95465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80113B70-9851-46B2-B51E-57B661A5CE2E}"/>
              </a:ext>
            </a:extLst>
          </p:cNvPr>
          <p:cNvSpPr/>
          <p:nvPr/>
        </p:nvSpPr>
        <p:spPr>
          <a:xfrm>
            <a:off x="7936770" y="4199328"/>
            <a:ext cx="1190041" cy="2496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  <a:latin typeface="Abadi" panose="020B0604020104020204" pitchFamily="34" charset="0"/>
              </a:rPr>
              <a:t>Table </a:t>
            </a:r>
            <a:endParaRPr lang="ko-KR" altLang="en-US" sz="1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8E8847E8-7B0A-4B53-B395-4A0124D53A56}"/>
              </a:ext>
            </a:extLst>
          </p:cNvPr>
          <p:cNvCxnSpPr>
            <a:cxnSpLocks/>
          </p:cNvCxnSpPr>
          <p:nvPr/>
        </p:nvCxnSpPr>
        <p:spPr>
          <a:xfrm>
            <a:off x="4137077" y="5463095"/>
            <a:ext cx="31861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13647E33-9973-4A08-80D4-79F3D8C516D5}"/>
              </a:ext>
            </a:extLst>
          </p:cNvPr>
          <p:cNvCxnSpPr>
            <a:cxnSpLocks/>
          </p:cNvCxnSpPr>
          <p:nvPr/>
        </p:nvCxnSpPr>
        <p:spPr>
          <a:xfrm>
            <a:off x="4144223" y="4381055"/>
            <a:ext cx="1792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771FA1B9-D6E2-40F1-82A9-33C0F167FB3E}"/>
              </a:ext>
            </a:extLst>
          </p:cNvPr>
          <p:cNvCxnSpPr>
            <a:cxnSpLocks/>
          </p:cNvCxnSpPr>
          <p:nvPr/>
        </p:nvCxnSpPr>
        <p:spPr>
          <a:xfrm>
            <a:off x="7151066" y="4381055"/>
            <a:ext cx="1792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B7F37D0A-5289-49E5-86FC-8B8EA7263EF6}"/>
              </a:ext>
            </a:extLst>
          </p:cNvPr>
          <p:cNvCxnSpPr>
            <a:cxnSpLocks/>
          </p:cNvCxnSpPr>
          <p:nvPr/>
        </p:nvCxnSpPr>
        <p:spPr>
          <a:xfrm>
            <a:off x="8531790" y="4756587"/>
            <a:ext cx="0" cy="235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>
            <a:extLst>
              <a:ext uri="{FF2B5EF4-FFF2-40B4-BE49-F238E27FC236}">
                <a16:creationId xmlns:a16="http://schemas.microsoft.com/office/drawing/2014/main" xmlns="" id="{75F9E64C-2754-140E-04AB-B71F679835C6}"/>
              </a:ext>
            </a:extLst>
          </p:cNvPr>
          <p:cNvSpPr txBox="1">
            <a:spLocks/>
          </p:cNvSpPr>
          <p:nvPr/>
        </p:nvSpPr>
        <p:spPr>
          <a:xfrm>
            <a:off x="785918" y="428227"/>
            <a:ext cx="5695564" cy="548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단감 레이블링 방법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565C3FC-41F3-3112-C024-381EF2138A7D}"/>
              </a:ext>
            </a:extLst>
          </p:cNvPr>
          <p:cNvSpPr txBox="1"/>
          <p:nvPr/>
        </p:nvSpPr>
        <p:spPr>
          <a:xfrm>
            <a:off x="860059" y="1015028"/>
            <a:ext cx="10267564" cy="186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rgbClr val="000000"/>
                </a:solidFill>
              </a:rPr>
              <a:t>- </a:t>
            </a:r>
            <a:r>
              <a:rPr lang="ko-KR" altLang="en-US" kern="0" dirty="0" smtClean="0">
                <a:solidFill>
                  <a:srgbClr val="000000"/>
                </a:solidFill>
              </a:rPr>
              <a:t>객체 탐지를 위한 영역 </a:t>
            </a:r>
            <a:r>
              <a:rPr lang="ko-KR" altLang="en-US" kern="0" dirty="0" err="1" smtClean="0">
                <a:solidFill>
                  <a:srgbClr val="000000"/>
                </a:solidFill>
              </a:rPr>
              <a:t>레이블링과</a:t>
            </a:r>
            <a:r>
              <a:rPr lang="ko-KR" altLang="en-US" kern="0" dirty="0" smtClean="0">
                <a:solidFill>
                  <a:srgbClr val="000000"/>
                </a:solidFill>
              </a:rPr>
              <a:t> 분류를 위한 </a:t>
            </a:r>
            <a:r>
              <a:rPr lang="ko-KR" altLang="en-US" kern="0" dirty="0" err="1" smtClean="0">
                <a:solidFill>
                  <a:srgbClr val="000000"/>
                </a:solidFill>
              </a:rPr>
              <a:t>레이블링을</a:t>
            </a:r>
            <a:r>
              <a:rPr lang="ko-KR" altLang="en-US" kern="0" dirty="0" smtClean="0">
                <a:solidFill>
                  <a:srgbClr val="000000"/>
                </a:solidFill>
              </a:rPr>
              <a:t> 동시에 수행</a:t>
            </a:r>
            <a:endParaRPr lang="en-US" altLang="ko-KR" kern="0" dirty="0" smtClean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 smtClean="0">
                <a:solidFill>
                  <a:srgbClr val="000000"/>
                </a:solidFill>
              </a:rPr>
              <a:t>- </a:t>
            </a:r>
            <a:r>
              <a:rPr lang="ko-KR" altLang="en-US" kern="0" dirty="0" smtClean="0">
                <a:solidFill>
                  <a:srgbClr val="000000"/>
                </a:solidFill>
              </a:rPr>
              <a:t>전문가에 </a:t>
            </a:r>
            <a:r>
              <a:rPr lang="ko-KR" altLang="en-US" kern="0" dirty="0">
                <a:solidFill>
                  <a:srgbClr val="000000"/>
                </a:solidFill>
              </a:rPr>
              <a:t>의한 등급 선별</a:t>
            </a:r>
            <a:r>
              <a:rPr lang="en-US" altLang="ko-KR" kern="0" dirty="0">
                <a:solidFill>
                  <a:srgbClr val="000000"/>
                </a:solidFill>
              </a:rPr>
              <a:t>.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smtClean="0">
                <a:solidFill>
                  <a:srgbClr val="000000"/>
                </a:solidFill>
                <a:effectLst/>
              </a:rPr>
              <a:t>- </a:t>
            </a:r>
            <a:r>
              <a:rPr lang="ko-KR" altLang="en-US" sz="1800" kern="0" spc="0" dirty="0" smtClean="0">
                <a:solidFill>
                  <a:srgbClr val="000000"/>
                </a:solidFill>
                <a:effectLst/>
              </a:rPr>
              <a:t>이미지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촬영과 객체 탐지 레이블링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.</a:t>
            </a:r>
            <a:endParaRPr lang="en-US" altLang="ko-KR" kern="0" dirty="0">
              <a:solidFill>
                <a:srgbClr val="000000"/>
              </a:solidFill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smtClean="0">
                <a:solidFill>
                  <a:srgbClr val="000000"/>
                </a:solidFill>
                <a:effectLst/>
              </a:rPr>
              <a:t>- </a:t>
            </a:r>
            <a:r>
              <a:rPr lang="ko-KR" altLang="en-US" sz="1800" kern="0" spc="0" dirty="0" smtClean="0">
                <a:solidFill>
                  <a:srgbClr val="000000"/>
                </a:solidFill>
                <a:effectLst/>
              </a:rPr>
              <a:t>불량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객체의 면적의 수치화 및 전문가에 의해 선별된 등급을 통한 분류 데이터 레이블링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.</a:t>
            </a:r>
            <a:endParaRPr lang="en-US" altLang="ko-KR" kern="0" dirty="0">
              <a:solidFill>
                <a:srgbClr val="000000"/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FFCC7B45-7E90-7471-AF3C-CD544164EBD6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xmlns="" id="{3B7203B4-7400-C58E-20C4-637208C50B76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105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1">
            <a:extLst>
              <a:ext uri="{FF2B5EF4-FFF2-40B4-BE49-F238E27FC236}">
                <a16:creationId xmlns:a16="http://schemas.microsoft.com/office/drawing/2014/main" xmlns="" id="{2CEACF05-548F-FEAB-BF36-A70EE62AA784}"/>
              </a:ext>
            </a:extLst>
          </p:cNvPr>
          <p:cNvSpPr txBox="1">
            <a:spLocks/>
          </p:cNvSpPr>
          <p:nvPr/>
        </p:nvSpPr>
        <p:spPr>
          <a:xfrm>
            <a:off x="785918" y="428227"/>
            <a:ext cx="5695564" cy="548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데이터 수집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E416CBA-FE8E-38C7-023C-97ACB3C16A87}"/>
              </a:ext>
            </a:extLst>
          </p:cNvPr>
          <p:cNvSpPr txBox="1"/>
          <p:nvPr/>
        </p:nvSpPr>
        <p:spPr>
          <a:xfrm>
            <a:off x="1105541" y="1766725"/>
            <a:ext cx="2269569" cy="92333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이미지 원본 데이터</a:t>
            </a:r>
            <a:endParaRPr lang="en-US" altLang="ko-KR" dirty="0"/>
          </a:p>
          <a:p>
            <a:pPr algn="ctr"/>
            <a:r>
              <a:rPr lang="en-US" altLang="ko-KR" dirty="0"/>
              <a:t>3,048 x 3,048 </a:t>
            </a:r>
            <a:r>
              <a:rPr lang="ko-KR" altLang="en-US" dirty="0"/>
              <a:t>픽셀 </a:t>
            </a:r>
            <a:endParaRPr lang="en-US" altLang="ko-KR" dirty="0"/>
          </a:p>
          <a:p>
            <a:pPr algn="ctr"/>
            <a:r>
              <a:rPr lang="ko-KR" altLang="en-US" dirty="0"/>
              <a:t>총 </a:t>
            </a:r>
            <a:r>
              <a:rPr lang="en-US" altLang="ko-KR" b="1" dirty="0"/>
              <a:t>1,750</a:t>
            </a:r>
            <a:r>
              <a:rPr lang="ko-KR" altLang="en-US" dirty="0"/>
              <a:t>장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4474B3D-F6BC-1EEA-02D5-B03F23C949FA}"/>
              </a:ext>
            </a:extLst>
          </p:cNvPr>
          <p:cNvSpPr txBox="1"/>
          <p:nvPr/>
        </p:nvSpPr>
        <p:spPr>
          <a:xfrm>
            <a:off x="976304" y="3018131"/>
            <a:ext cx="2528044" cy="92333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이미지 데이터</a:t>
            </a:r>
            <a:endParaRPr lang="en-US" altLang="ko-KR" dirty="0"/>
          </a:p>
          <a:p>
            <a:pPr algn="ctr"/>
            <a:r>
              <a:rPr lang="en-US" altLang="ko-KR" dirty="0"/>
              <a:t>512 x 512 </a:t>
            </a:r>
            <a:r>
              <a:rPr lang="ko-KR" altLang="en-US" dirty="0"/>
              <a:t>픽셀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총 </a:t>
            </a:r>
            <a:r>
              <a:rPr lang="en-US" altLang="ko-KR" b="1" dirty="0"/>
              <a:t>1,750</a:t>
            </a:r>
            <a:r>
              <a:rPr lang="ko-KR" altLang="en-US" dirty="0"/>
              <a:t>장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EE83A78-C007-302B-04A0-F1C07C319B89}"/>
              </a:ext>
            </a:extLst>
          </p:cNvPr>
          <p:cNvSpPr txBox="1"/>
          <p:nvPr/>
        </p:nvSpPr>
        <p:spPr>
          <a:xfrm>
            <a:off x="4526326" y="1826496"/>
            <a:ext cx="271182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이미지 데이터</a:t>
            </a:r>
            <a:endParaRPr lang="en-US" altLang="ko-KR" dirty="0"/>
          </a:p>
          <a:p>
            <a:pPr algn="ctr"/>
            <a:r>
              <a:rPr lang="ko-KR" altLang="en-US" dirty="0"/>
              <a:t>데이터 정제 후 </a:t>
            </a:r>
            <a:r>
              <a:rPr lang="en-US" altLang="ko-KR" dirty="0"/>
              <a:t>1,424</a:t>
            </a:r>
            <a:r>
              <a:rPr lang="ko-KR" altLang="en-US" dirty="0"/>
              <a:t>장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16D294A-E54F-A3C0-13FF-4909104ACADE}"/>
              </a:ext>
            </a:extLst>
          </p:cNvPr>
          <p:cNvSpPr txBox="1"/>
          <p:nvPr/>
        </p:nvSpPr>
        <p:spPr>
          <a:xfrm>
            <a:off x="7993739" y="782850"/>
            <a:ext cx="22860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훈련 이미지 데이터</a:t>
            </a:r>
            <a:endParaRPr lang="en-US" altLang="ko-KR" dirty="0"/>
          </a:p>
          <a:p>
            <a:pPr algn="ctr"/>
            <a:r>
              <a:rPr lang="en-US" altLang="ko-KR" dirty="0"/>
              <a:t>1,124</a:t>
            </a:r>
            <a:r>
              <a:rPr lang="ko-KR" altLang="en-US" dirty="0"/>
              <a:t>장 </a:t>
            </a:r>
            <a:r>
              <a:rPr lang="en-US" altLang="ko-KR" dirty="0"/>
              <a:t>(78.7%)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B6277D7-B396-A7E4-C9AC-76642AB07DE8}"/>
              </a:ext>
            </a:extLst>
          </p:cNvPr>
          <p:cNvSpPr txBox="1"/>
          <p:nvPr/>
        </p:nvSpPr>
        <p:spPr>
          <a:xfrm>
            <a:off x="8005013" y="3232793"/>
            <a:ext cx="253333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테스트 이미지 데이터</a:t>
            </a:r>
            <a:endParaRPr lang="en-US" altLang="ko-KR" dirty="0"/>
          </a:p>
          <a:p>
            <a:pPr algn="ctr"/>
            <a:r>
              <a:rPr lang="en-US" altLang="ko-KR" dirty="0"/>
              <a:t>300</a:t>
            </a:r>
            <a:r>
              <a:rPr lang="ko-KR" altLang="en-US" dirty="0"/>
              <a:t>장 </a:t>
            </a:r>
            <a:r>
              <a:rPr lang="en-US" altLang="ko-KR" dirty="0"/>
              <a:t>(21.1%)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CD534E0-2FFC-76D3-8867-6EB71E5ACF4A}"/>
              </a:ext>
            </a:extLst>
          </p:cNvPr>
          <p:cNvSpPr txBox="1"/>
          <p:nvPr/>
        </p:nvSpPr>
        <p:spPr>
          <a:xfrm>
            <a:off x="7780828" y="1611372"/>
            <a:ext cx="2711823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훈련 이미지 데이터</a:t>
            </a:r>
            <a:endParaRPr lang="en-US" altLang="ko-KR" dirty="0"/>
          </a:p>
          <a:p>
            <a:pPr algn="ctr"/>
            <a:r>
              <a:rPr lang="en-US" altLang="ko-KR" dirty="0"/>
              <a:t>90</a:t>
            </a:r>
            <a:r>
              <a:rPr lang="ko-KR" altLang="en-US" dirty="0"/>
              <a:t>도</a:t>
            </a:r>
            <a:r>
              <a:rPr lang="en-US" altLang="ko-KR" dirty="0"/>
              <a:t>, 180</a:t>
            </a:r>
            <a:r>
              <a:rPr lang="ko-KR" altLang="en-US" dirty="0"/>
              <a:t>도</a:t>
            </a:r>
            <a:r>
              <a:rPr lang="en-US" altLang="ko-KR" dirty="0"/>
              <a:t>, 270</a:t>
            </a:r>
            <a:r>
              <a:rPr lang="ko-KR" altLang="en-US" dirty="0"/>
              <a:t>도 회전 </a:t>
            </a:r>
            <a:endParaRPr lang="en-US" altLang="ko-KR" dirty="0"/>
          </a:p>
          <a:p>
            <a:pPr algn="ctr"/>
            <a:r>
              <a:rPr lang="ko-KR" altLang="en-US" dirty="0"/>
              <a:t>데이터 증식</a:t>
            </a:r>
            <a:endParaRPr lang="en-US" altLang="ko-KR" dirty="0"/>
          </a:p>
          <a:p>
            <a:pPr algn="ctr"/>
            <a:r>
              <a:rPr lang="en-US" altLang="ko-KR" dirty="0"/>
              <a:t>4,496</a:t>
            </a:r>
            <a:r>
              <a:rPr lang="ko-KR" altLang="en-US" dirty="0"/>
              <a:t>장</a:t>
            </a:r>
            <a:endParaRPr lang="en-US" altLang="ko-KR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F337734D-188A-9F7B-5EB3-A6B303729972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>
            <a:off x="2240326" y="2690055"/>
            <a:ext cx="0" cy="3280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5C4B059-BE54-C96A-88DF-767A963DFF08}"/>
              </a:ext>
            </a:extLst>
          </p:cNvPr>
          <p:cNvSpPr txBox="1"/>
          <p:nvPr/>
        </p:nvSpPr>
        <p:spPr>
          <a:xfrm>
            <a:off x="4526326" y="4126021"/>
            <a:ext cx="317836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/>
              <a:t>머신러닝</a:t>
            </a:r>
            <a:r>
              <a:rPr lang="ko-KR" altLang="en-US" dirty="0"/>
              <a:t> 분류 모델 </a:t>
            </a:r>
            <a:r>
              <a:rPr lang="en-US" altLang="ko-KR" dirty="0"/>
              <a:t>5</a:t>
            </a:r>
            <a:r>
              <a:rPr lang="ko-KR" altLang="en-US" dirty="0"/>
              <a:t>장 묶음</a:t>
            </a:r>
            <a:endParaRPr lang="en-US" altLang="ko-KR" dirty="0"/>
          </a:p>
          <a:p>
            <a:pPr algn="ctr"/>
            <a:r>
              <a:rPr lang="en-US" altLang="ko-KR" dirty="0"/>
              <a:t>350</a:t>
            </a:r>
            <a:r>
              <a:rPr lang="ko-KR" altLang="en-US" dirty="0"/>
              <a:t>개의 테이블 데이터 생성</a:t>
            </a:r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4B8100F-4D6B-257D-1A35-AB42C6481E66}"/>
              </a:ext>
            </a:extLst>
          </p:cNvPr>
          <p:cNvSpPr txBox="1"/>
          <p:nvPr/>
        </p:nvSpPr>
        <p:spPr>
          <a:xfrm>
            <a:off x="4888366" y="5091577"/>
            <a:ext cx="245370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테이블 데이터</a:t>
            </a:r>
            <a:endParaRPr lang="en-US" altLang="ko-KR" dirty="0"/>
          </a:p>
          <a:p>
            <a:pPr algn="ctr"/>
            <a:r>
              <a:rPr lang="ko-KR" altLang="en-US" dirty="0"/>
              <a:t>데이터 정제 후 </a:t>
            </a:r>
            <a:r>
              <a:rPr lang="en-US" altLang="ko-KR" dirty="0"/>
              <a:t>262</a:t>
            </a:r>
            <a:r>
              <a:rPr lang="ko-KR" altLang="en-US" dirty="0"/>
              <a:t>개 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B44FD7D-0B8E-A7EB-96F7-4572CEF80F1F}"/>
              </a:ext>
            </a:extLst>
          </p:cNvPr>
          <p:cNvSpPr txBox="1"/>
          <p:nvPr/>
        </p:nvSpPr>
        <p:spPr>
          <a:xfrm>
            <a:off x="8667953" y="4616461"/>
            <a:ext cx="161178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훈련 데이터 </a:t>
            </a:r>
            <a:endParaRPr lang="en-US" altLang="ko-KR" dirty="0"/>
          </a:p>
          <a:p>
            <a:pPr algn="ctr"/>
            <a:r>
              <a:rPr lang="en-US" altLang="ko-KR" dirty="0"/>
              <a:t>202</a:t>
            </a:r>
            <a:r>
              <a:rPr lang="ko-KR" altLang="en-US" dirty="0"/>
              <a:t>개</a:t>
            </a:r>
            <a:r>
              <a:rPr lang="en-US" altLang="ko-KR" dirty="0"/>
              <a:t>(77%)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E942C3B-0DCF-9ECB-C430-CB5C71026A55}"/>
              </a:ext>
            </a:extLst>
          </p:cNvPr>
          <p:cNvSpPr txBox="1"/>
          <p:nvPr/>
        </p:nvSpPr>
        <p:spPr>
          <a:xfrm>
            <a:off x="8667953" y="5578243"/>
            <a:ext cx="1754103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테스트 데이터 </a:t>
            </a:r>
            <a:endParaRPr lang="en-US" altLang="ko-KR" dirty="0"/>
          </a:p>
          <a:p>
            <a:pPr algn="ctr"/>
            <a:r>
              <a:rPr lang="en-US" altLang="ko-KR" dirty="0"/>
              <a:t>60</a:t>
            </a:r>
            <a:r>
              <a:rPr lang="ko-KR" altLang="en-US" dirty="0"/>
              <a:t>개</a:t>
            </a:r>
            <a:r>
              <a:rPr lang="en-US" altLang="ko-KR" dirty="0"/>
              <a:t>(23%)</a:t>
            </a: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xmlns="" id="{51BF0003-2FAB-8ED7-DAA8-3981B480996C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3504348" y="2149662"/>
            <a:ext cx="1021978" cy="133013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xmlns="" id="{9A47CE30-1D32-8E52-FFD4-589F618B4D8B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>
            <a:off x="3504348" y="3479796"/>
            <a:ext cx="1021978" cy="96939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4EF1C1C8-8D05-F858-D2BB-B970014E7E45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6115220" y="4772352"/>
            <a:ext cx="289" cy="319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xmlns="" id="{C701425E-A5F7-294C-B188-24A76E1DBFF7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7342074" y="4939627"/>
            <a:ext cx="1325879" cy="4751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xmlns="" id="{62BC515F-722C-F317-5B9C-0C5FF47C30FC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7342074" y="5414743"/>
            <a:ext cx="1325879" cy="48666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xmlns="" id="{66FE78E4-E17C-741A-EDAE-A70A1B6B0F6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7238149" y="1106016"/>
            <a:ext cx="755590" cy="1043646"/>
          </a:xfrm>
          <a:prstGeom prst="bentConnector3">
            <a:avLst>
              <a:gd name="adj1" fmla="val 2745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xmlns="" id="{0FE4172D-D0AD-C1ED-9950-6EF7FD41D2F2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7238149" y="2149662"/>
            <a:ext cx="766864" cy="1406297"/>
          </a:xfrm>
          <a:prstGeom prst="bentConnector3">
            <a:avLst>
              <a:gd name="adj1" fmla="val 2662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xmlns="" id="{161B843C-AAC1-DD77-71C7-091C01BC1055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9136739" y="1429181"/>
            <a:ext cx="1" cy="1821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3137A3CA-95FD-3167-9CD4-9C0390217422}"/>
              </a:ext>
            </a:extLst>
          </p:cNvPr>
          <p:cNvSpPr/>
          <p:nvPr/>
        </p:nvSpPr>
        <p:spPr>
          <a:xfrm>
            <a:off x="4285129" y="576200"/>
            <a:ext cx="6499412" cy="3365262"/>
          </a:xfrm>
          <a:prstGeom prst="rect">
            <a:avLst/>
          </a:prstGeom>
          <a:noFill/>
          <a:ln w="285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0A1D0560-B3C5-55FA-989A-E52E6DB51BDF}"/>
              </a:ext>
            </a:extLst>
          </p:cNvPr>
          <p:cNvSpPr/>
          <p:nvPr/>
        </p:nvSpPr>
        <p:spPr>
          <a:xfrm>
            <a:off x="4285129" y="4018086"/>
            <a:ext cx="6499412" cy="2310868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C82C694A-0B45-DCDC-8D20-C744F88D92AE}"/>
              </a:ext>
            </a:extLst>
          </p:cNvPr>
          <p:cNvSpPr txBox="1"/>
          <p:nvPr/>
        </p:nvSpPr>
        <p:spPr>
          <a:xfrm>
            <a:off x="4439017" y="5912468"/>
            <a:ext cx="1392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분류 모델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1B5B4A8D-4F82-0000-756A-4ECF9EC4D4ED}"/>
              </a:ext>
            </a:extLst>
          </p:cNvPr>
          <p:cNvSpPr txBox="1"/>
          <p:nvPr/>
        </p:nvSpPr>
        <p:spPr>
          <a:xfrm>
            <a:off x="4439017" y="640214"/>
            <a:ext cx="177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객체 탐지 모델</a:t>
            </a:r>
            <a:endParaRPr lang="ko-KR" altLang="en-US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93E25068-9934-6123-6439-DFD9971E26E6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BA47C47C-967C-1A7D-6D3D-B85DAA5C670C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275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실내, 검은색, 식물, 과일이(가) 표시된 사진&#10;&#10;자동 생성된 설명">
            <a:extLst>
              <a:ext uri="{FF2B5EF4-FFF2-40B4-BE49-F238E27FC236}">
                <a16:creationId xmlns:a16="http://schemas.microsoft.com/office/drawing/2014/main" xmlns="" id="{FE938B2E-9B9B-437D-8412-AC1413929F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41404" y="4515158"/>
            <a:ext cx="654800" cy="6548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DC078269-5BE0-407A-A59F-A4971C212FE6}"/>
              </a:ext>
            </a:extLst>
          </p:cNvPr>
          <p:cNvGrpSpPr/>
          <p:nvPr/>
        </p:nvGrpSpPr>
        <p:grpSpPr>
          <a:xfrm>
            <a:off x="2765466" y="3682950"/>
            <a:ext cx="870863" cy="807123"/>
            <a:chOff x="1651148" y="940492"/>
            <a:chExt cx="1213874" cy="1125029"/>
          </a:xfrm>
        </p:grpSpPr>
        <p:pic>
          <p:nvPicPr>
            <p:cNvPr id="42" name="내용 개체 틀 4" descr="검은색, 오렌지, 야채이(가) 표시된 사진&#10;&#10;자동 생성된 설명">
              <a:extLst>
                <a:ext uri="{FF2B5EF4-FFF2-40B4-BE49-F238E27FC236}">
                  <a16:creationId xmlns:a16="http://schemas.microsoft.com/office/drawing/2014/main" xmlns="" id="{6A58DCF4-7424-4735-9DEC-5BE359119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695570" y="896070"/>
              <a:ext cx="1125029" cy="1213874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D1EFB81C-D086-4BB3-86AB-5CA2E63DC0B1}"/>
                </a:ext>
              </a:extLst>
            </p:cNvPr>
            <p:cNvSpPr/>
            <p:nvPr/>
          </p:nvSpPr>
          <p:spPr>
            <a:xfrm>
              <a:off x="2517458" y="1158221"/>
              <a:ext cx="84754" cy="162930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3A29AB44-DFDA-4EE8-8814-6BB494BF4885}"/>
                </a:ext>
              </a:extLst>
            </p:cNvPr>
            <p:cNvSpPr/>
            <p:nvPr/>
          </p:nvSpPr>
          <p:spPr>
            <a:xfrm>
              <a:off x="1821023" y="1421541"/>
              <a:ext cx="154754" cy="138886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1765CAA1-28A3-4EE0-BB73-F5B84A4EF373}"/>
              </a:ext>
            </a:extLst>
          </p:cNvPr>
          <p:cNvGrpSpPr/>
          <p:nvPr/>
        </p:nvGrpSpPr>
        <p:grpSpPr>
          <a:xfrm>
            <a:off x="6132952" y="3220943"/>
            <a:ext cx="870863" cy="807123"/>
            <a:chOff x="1488558" y="3165452"/>
            <a:chExt cx="1213874" cy="1125029"/>
          </a:xfrm>
        </p:grpSpPr>
        <p:pic>
          <p:nvPicPr>
            <p:cNvPr id="40" name="그림 39" descr="실내, 검은색, 오렌지, 어두운이(가) 표시된 사진&#10;&#10;자동 생성된 설명">
              <a:extLst>
                <a:ext uri="{FF2B5EF4-FFF2-40B4-BE49-F238E27FC236}">
                  <a16:creationId xmlns:a16="http://schemas.microsoft.com/office/drawing/2014/main" xmlns="" id="{5AFDAD80-8698-48AD-AD4D-B7DECDABF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32980" y="3121030"/>
              <a:ext cx="1125029" cy="1213874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00B79668-6509-4DA3-8191-46EA475932A1}"/>
                </a:ext>
              </a:extLst>
            </p:cNvPr>
            <p:cNvSpPr/>
            <p:nvPr/>
          </p:nvSpPr>
          <p:spPr>
            <a:xfrm>
              <a:off x="2432704" y="3681222"/>
              <a:ext cx="84754" cy="93487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pic>
        <p:nvPicPr>
          <p:cNvPr id="5" name="table">
            <a:extLst>
              <a:ext uri="{FF2B5EF4-FFF2-40B4-BE49-F238E27FC236}">
                <a16:creationId xmlns:a16="http://schemas.microsoft.com/office/drawing/2014/main" xmlns="" id="{27BFB816-95BE-1624-0123-05F1738C5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5964" y="5429209"/>
            <a:ext cx="6840072" cy="674146"/>
          </a:xfrm>
          <a:prstGeom prst="rect">
            <a:avLst/>
          </a:prstGeom>
        </p:spPr>
      </p:pic>
      <p:pic>
        <p:nvPicPr>
          <p:cNvPr id="6" name="내용 개체 틀 4" descr="검은색, 오렌지, 야채이(가) 표시된 사진&#10;&#10;자동 생성된 설명">
            <a:extLst>
              <a:ext uri="{FF2B5EF4-FFF2-40B4-BE49-F238E27FC236}">
                <a16:creationId xmlns:a16="http://schemas.microsoft.com/office/drawing/2014/main" xmlns="" id="{E9CA6F7C-0516-4345-8B9E-DA4A36705E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1" t="20603" r="64451" b="70636"/>
          <a:stretch/>
        </p:blipFill>
        <p:spPr>
          <a:xfrm rot="5400000">
            <a:off x="3924742" y="3311749"/>
            <a:ext cx="466166" cy="35858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내용 개체 틀 4" descr="검은색, 오렌지, 야채이(가) 표시된 사진&#10;&#10;자동 생성된 설명">
            <a:extLst>
              <a:ext uri="{FF2B5EF4-FFF2-40B4-BE49-F238E27FC236}">
                <a16:creationId xmlns:a16="http://schemas.microsoft.com/office/drawing/2014/main" xmlns="" id="{A9BA855A-CB30-4BCB-81A8-91B3D52825D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2" t="72834" r="48364" b="14391"/>
          <a:stretch/>
        </p:blipFill>
        <p:spPr>
          <a:xfrm rot="5400000">
            <a:off x="4281625" y="4058076"/>
            <a:ext cx="298624" cy="94549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xmlns="" id="{F0418266-6DD9-4725-9F97-3088E8DF4950}"/>
              </a:ext>
            </a:extLst>
          </p:cNvPr>
          <p:cNvSpPr txBox="1"/>
          <p:nvPr/>
        </p:nvSpPr>
        <p:spPr>
          <a:xfrm>
            <a:off x="3958191" y="3840291"/>
            <a:ext cx="727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/>
              <a:t>30 pixel</a:t>
            </a:r>
            <a:endParaRPr lang="ko-KR" altLang="en-US" sz="1000" b="1" dirty="0"/>
          </a:p>
        </p:txBody>
      </p:sp>
      <p:pic>
        <p:nvPicPr>
          <p:cNvPr id="9" name="그림 8" descr="실내, 검은색, 오렌지, 어두운이(가) 표시된 사진&#10;&#10;자동 생성된 설명">
            <a:extLst>
              <a:ext uri="{FF2B5EF4-FFF2-40B4-BE49-F238E27FC236}">
                <a16:creationId xmlns:a16="http://schemas.microsoft.com/office/drawing/2014/main" xmlns="" id="{73005B10-0589-4F4D-9660-0FF4C4DA66D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8" t="78334" r="44515" b="16306"/>
          <a:stretch/>
        </p:blipFill>
        <p:spPr>
          <a:xfrm rot="16200000">
            <a:off x="7381849" y="3444471"/>
            <a:ext cx="447527" cy="30899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xmlns="" id="{0B4B4449-A7B5-442A-954A-314DB426D525}"/>
              </a:ext>
            </a:extLst>
          </p:cNvPr>
          <p:cNvSpPr txBox="1"/>
          <p:nvPr/>
        </p:nvSpPr>
        <p:spPr>
          <a:xfrm>
            <a:off x="4449395" y="3368062"/>
            <a:ext cx="727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/>
              <a:t>45 pixel</a:t>
            </a:r>
            <a:endParaRPr lang="ko-KR" altLang="en-US" sz="1000" b="1" dirty="0"/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xmlns="" id="{E3507C7F-3538-4ACD-B69E-4268BC8FDD2D}"/>
              </a:ext>
            </a:extLst>
          </p:cNvPr>
          <p:cNvSpPr/>
          <p:nvPr/>
        </p:nvSpPr>
        <p:spPr>
          <a:xfrm>
            <a:off x="4382968" y="3260599"/>
            <a:ext cx="132854" cy="46352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xmlns="" id="{1FFA63E0-E9D8-4BE6-98CE-5C6931A44BFA}"/>
              </a:ext>
            </a:extLst>
          </p:cNvPr>
          <p:cNvSpPr/>
          <p:nvPr/>
        </p:nvSpPr>
        <p:spPr>
          <a:xfrm rot="5400000">
            <a:off x="4104156" y="3644991"/>
            <a:ext cx="102311" cy="35858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xmlns="" id="{F7301379-AE52-401A-8F45-10E1526F1A57}"/>
              </a:ext>
            </a:extLst>
          </p:cNvPr>
          <p:cNvSpPr/>
          <p:nvPr/>
        </p:nvSpPr>
        <p:spPr>
          <a:xfrm>
            <a:off x="4958801" y="4376297"/>
            <a:ext cx="85591" cy="298626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xmlns="" id="{1FDA6772-E5BE-41BC-947B-E5C70D586555}"/>
              </a:ext>
            </a:extLst>
          </p:cNvPr>
          <p:cNvSpPr/>
          <p:nvPr/>
        </p:nvSpPr>
        <p:spPr>
          <a:xfrm rot="5400000">
            <a:off x="4370487" y="4304601"/>
            <a:ext cx="120900" cy="945494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xmlns="" id="{0D6AC349-067B-4E83-B482-49FFB9576039}"/>
              </a:ext>
            </a:extLst>
          </p:cNvPr>
          <p:cNvSpPr txBox="1"/>
          <p:nvPr/>
        </p:nvSpPr>
        <p:spPr>
          <a:xfrm>
            <a:off x="4273778" y="4837796"/>
            <a:ext cx="727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/>
              <a:t>60 pixel</a:t>
            </a:r>
            <a:endParaRPr lang="ko-KR" altLang="en-US" sz="1000" b="1" dirty="0"/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xmlns="" id="{74609A41-EBB2-4BFD-86CD-DF17E4457084}"/>
              </a:ext>
            </a:extLst>
          </p:cNvPr>
          <p:cNvSpPr txBox="1"/>
          <p:nvPr/>
        </p:nvSpPr>
        <p:spPr>
          <a:xfrm>
            <a:off x="5014606" y="4402499"/>
            <a:ext cx="727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/>
              <a:t>20 pixel</a:t>
            </a:r>
            <a:endParaRPr lang="ko-KR" altLang="en-US" sz="1000" b="1" dirty="0"/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xmlns="" id="{6C70C7E5-DEA3-4B7D-8877-8E541F193B38}"/>
              </a:ext>
            </a:extLst>
          </p:cNvPr>
          <p:cNvSpPr txBox="1"/>
          <p:nvPr/>
        </p:nvSpPr>
        <p:spPr>
          <a:xfrm>
            <a:off x="3874199" y="3016321"/>
            <a:ext cx="116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/>
              <a:t>Black Spot 1</a:t>
            </a:r>
            <a:endParaRPr lang="ko-KR" altLang="en-US" sz="1200" b="1" dirty="0"/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xmlns="" id="{E553A273-064F-4916-8835-1287C5FFA4F2}"/>
              </a:ext>
            </a:extLst>
          </p:cNvPr>
          <p:cNvSpPr txBox="1"/>
          <p:nvPr/>
        </p:nvSpPr>
        <p:spPr>
          <a:xfrm>
            <a:off x="3865195" y="4102676"/>
            <a:ext cx="116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/>
              <a:t>Black Spot 1</a:t>
            </a:r>
            <a:endParaRPr lang="ko-KR" altLang="en-US" sz="12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BD48F264-A7A2-47D1-B901-E3780E1DDC2C}"/>
              </a:ext>
            </a:extLst>
          </p:cNvPr>
          <p:cNvSpPr/>
          <p:nvPr/>
        </p:nvSpPr>
        <p:spPr>
          <a:xfrm>
            <a:off x="3814107" y="3069413"/>
            <a:ext cx="2159675" cy="1001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xmlns="" id="{08D475C3-8E86-44A6-9820-06697E3275C0}"/>
              </a:ext>
            </a:extLst>
          </p:cNvPr>
          <p:cNvSpPr txBox="1"/>
          <p:nvPr/>
        </p:nvSpPr>
        <p:spPr>
          <a:xfrm>
            <a:off x="5348896" y="3694069"/>
            <a:ext cx="637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/>
              <a:t>45 x 30 = 1350</a:t>
            </a:r>
            <a:endParaRPr lang="ko-KR" altLang="en-US" sz="10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3885565-9C2B-4E5E-A47F-0F62C8BFFA4D}"/>
              </a:ext>
            </a:extLst>
          </p:cNvPr>
          <p:cNvSpPr/>
          <p:nvPr/>
        </p:nvSpPr>
        <p:spPr>
          <a:xfrm>
            <a:off x="3809027" y="4131153"/>
            <a:ext cx="2159675" cy="1001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Box 26">
            <a:extLst>
              <a:ext uri="{FF2B5EF4-FFF2-40B4-BE49-F238E27FC236}">
                <a16:creationId xmlns:a16="http://schemas.microsoft.com/office/drawing/2014/main" xmlns="" id="{2B5F766F-6C79-46DC-9452-9141D8D5337C}"/>
              </a:ext>
            </a:extLst>
          </p:cNvPr>
          <p:cNvSpPr txBox="1"/>
          <p:nvPr/>
        </p:nvSpPr>
        <p:spPr>
          <a:xfrm>
            <a:off x="5368435" y="4763622"/>
            <a:ext cx="637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/>
              <a:t>20 x 60 = 1200</a:t>
            </a:r>
            <a:endParaRPr lang="ko-KR" altLang="en-US" sz="1000" b="1" dirty="0"/>
          </a:p>
        </p:txBody>
      </p:sp>
      <p:sp>
        <p:nvSpPr>
          <p:cNvPr id="23" name="오른쪽 중괄호 22">
            <a:extLst>
              <a:ext uri="{FF2B5EF4-FFF2-40B4-BE49-F238E27FC236}">
                <a16:creationId xmlns:a16="http://schemas.microsoft.com/office/drawing/2014/main" xmlns="" id="{FD9E25DB-B220-43AB-9AF8-93357DFC9B44}"/>
              </a:ext>
            </a:extLst>
          </p:cNvPr>
          <p:cNvSpPr/>
          <p:nvPr/>
        </p:nvSpPr>
        <p:spPr>
          <a:xfrm>
            <a:off x="7794126" y="3374670"/>
            <a:ext cx="97860" cy="44752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오른쪽 중괄호 23">
            <a:extLst>
              <a:ext uri="{FF2B5EF4-FFF2-40B4-BE49-F238E27FC236}">
                <a16:creationId xmlns:a16="http://schemas.microsoft.com/office/drawing/2014/main" xmlns="" id="{3DF2EF7E-E284-4A38-8B64-4444FCA103F7}"/>
              </a:ext>
            </a:extLst>
          </p:cNvPr>
          <p:cNvSpPr/>
          <p:nvPr/>
        </p:nvSpPr>
        <p:spPr>
          <a:xfrm rot="5400000">
            <a:off x="7566138" y="3731013"/>
            <a:ext cx="73485" cy="303531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TextBox 29">
            <a:extLst>
              <a:ext uri="{FF2B5EF4-FFF2-40B4-BE49-F238E27FC236}">
                <a16:creationId xmlns:a16="http://schemas.microsoft.com/office/drawing/2014/main" xmlns="" id="{7792D40E-F12C-4842-9DCE-A3AF15D8A061}"/>
              </a:ext>
            </a:extLst>
          </p:cNvPr>
          <p:cNvSpPr txBox="1"/>
          <p:nvPr/>
        </p:nvSpPr>
        <p:spPr>
          <a:xfrm>
            <a:off x="7420635" y="3867865"/>
            <a:ext cx="727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/>
              <a:t>15 pixel</a:t>
            </a:r>
            <a:endParaRPr lang="ko-KR" altLang="en-US" sz="1000" b="1" dirty="0"/>
          </a:p>
        </p:txBody>
      </p:sp>
      <p:sp>
        <p:nvSpPr>
          <p:cNvPr id="26" name="TextBox 30">
            <a:extLst>
              <a:ext uri="{FF2B5EF4-FFF2-40B4-BE49-F238E27FC236}">
                <a16:creationId xmlns:a16="http://schemas.microsoft.com/office/drawing/2014/main" xmlns="" id="{36277976-6F3A-444E-8B98-967C2140C5BF}"/>
              </a:ext>
            </a:extLst>
          </p:cNvPr>
          <p:cNvSpPr txBox="1"/>
          <p:nvPr/>
        </p:nvSpPr>
        <p:spPr>
          <a:xfrm>
            <a:off x="7847563" y="3477406"/>
            <a:ext cx="727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/>
              <a:t>20 pixel</a:t>
            </a:r>
            <a:endParaRPr lang="ko-KR" altLang="en-US" sz="1000" b="1" dirty="0"/>
          </a:p>
        </p:txBody>
      </p:sp>
      <p:sp>
        <p:nvSpPr>
          <p:cNvPr id="27" name="TextBox 31">
            <a:extLst>
              <a:ext uri="{FF2B5EF4-FFF2-40B4-BE49-F238E27FC236}">
                <a16:creationId xmlns:a16="http://schemas.microsoft.com/office/drawing/2014/main" xmlns="" id="{547CC15C-D522-4224-88F2-F87C2D9D7EAF}"/>
              </a:ext>
            </a:extLst>
          </p:cNvPr>
          <p:cNvSpPr txBox="1"/>
          <p:nvPr/>
        </p:nvSpPr>
        <p:spPr>
          <a:xfrm>
            <a:off x="7281820" y="3108740"/>
            <a:ext cx="116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/>
              <a:t>Wound</a:t>
            </a:r>
            <a:endParaRPr lang="ko-KR" altLang="en-US" sz="12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63FAE270-CF5B-4BE8-B054-B1EEE72EBFBA}"/>
              </a:ext>
            </a:extLst>
          </p:cNvPr>
          <p:cNvSpPr/>
          <p:nvPr/>
        </p:nvSpPr>
        <p:spPr>
          <a:xfrm>
            <a:off x="7225652" y="3137217"/>
            <a:ext cx="2159675" cy="10019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9" name="TextBox 33">
            <a:extLst>
              <a:ext uri="{FF2B5EF4-FFF2-40B4-BE49-F238E27FC236}">
                <a16:creationId xmlns:a16="http://schemas.microsoft.com/office/drawing/2014/main" xmlns="" id="{09CB7EEE-4417-4957-821B-DE43F4F0209D}"/>
              </a:ext>
            </a:extLst>
          </p:cNvPr>
          <p:cNvSpPr txBox="1"/>
          <p:nvPr/>
        </p:nvSpPr>
        <p:spPr>
          <a:xfrm>
            <a:off x="8785060" y="3769686"/>
            <a:ext cx="637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/>
              <a:t>20 x 15 = 300</a:t>
            </a:r>
            <a:endParaRPr lang="ko-KR" altLang="en-US" sz="1000" b="1" dirty="0"/>
          </a:p>
        </p:txBody>
      </p:sp>
      <p:pic>
        <p:nvPicPr>
          <p:cNvPr id="30" name="그림 29" descr="실내, 검은색, 오렌지, 노란색이(가) 표시된 사진&#10;&#10;자동 생성된 설명">
            <a:extLst>
              <a:ext uri="{FF2B5EF4-FFF2-40B4-BE49-F238E27FC236}">
                <a16:creationId xmlns:a16="http://schemas.microsoft.com/office/drawing/2014/main" xmlns="" id="{63341300-45EB-4977-AA3E-7A8C3E1104A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32329" y="4357225"/>
            <a:ext cx="654800" cy="654800"/>
          </a:xfrm>
          <a:prstGeom prst="rect">
            <a:avLst/>
          </a:prstGeom>
        </p:spPr>
      </p:pic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xmlns="" id="{76A3F532-4760-450A-BA6A-CAA861658581}"/>
              </a:ext>
            </a:extLst>
          </p:cNvPr>
          <p:cNvSpPr/>
          <p:nvPr/>
        </p:nvSpPr>
        <p:spPr>
          <a:xfrm>
            <a:off x="5463124" y="5230093"/>
            <a:ext cx="1084729" cy="16638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E478BC53-52AE-481F-83A9-C3F0E3BA041E}"/>
              </a:ext>
            </a:extLst>
          </p:cNvPr>
          <p:cNvSpPr/>
          <p:nvPr/>
        </p:nvSpPr>
        <p:spPr>
          <a:xfrm>
            <a:off x="2675966" y="2977890"/>
            <a:ext cx="6840070" cy="224957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pic>
        <p:nvPicPr>
          <p:cNvPr id="33" name="그림 32" descr="오렌지, 검은색, 과일, 어두운이(가) 표시된 사진&#10;&#10;자동 생성된 설명">
            <a:extLst>
              <a:ext uri="{FF2B5EF4-FFF2-40B4-BE49-F238E27FC236}">
                <a16:creationId xmlns:a16="http://schemas.microsoft.com/office/drawing/2014/main" xmlns="" id="{F336A9E7-6804-447A-9147-56ADC7AF56E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3254" y="4215892"/>
            <a:ext cx="654800" cy="6548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89ABC55C-9B47-423E-990A-D932E0386145}"/>
              </a:ext>
            </a:extLst>
          </p:cNvPr>
          <p:cNvSpPr/>
          <p:nvPr/>
        </p:nvSpPr>
        <p:spPr>
          <a:xfrm>
            <a:off x="7440560" y="4490073"/>
            <a:ext cx="994333" cy="4690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TextBox 39">
            <a:extLst>
              <a:ext uri="{FF2B5EF4-FFF2-40B4-BE49-F238E27FC236}">
                <a16:creationId xmlns:a16="http://schemas.microsoft.com/office/drawing/2014/main" xmlns="" id="{A54ACA21-C842-401E-9EBB-7DC8A74DF0BC}"/>
              </a:ext>
            </a:extLst>
          </p:cNvPr>
          <p:cNvSpPr txBox="1"/>
          <p:nvPr/>
        </p:nvSpPr>
        <p:spPr>
          <a:xfrm>
            <a:off x="7469488" y="4597674"/>
            <a:ext cx="936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/>
              <a:t>No Object</a:t>
            </a:r>
            <a:endParaRPr lang="ko-KR" altLang="en-US" sz="1200" b="1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A49F00BD-0328-4AF4-BD31-F23ADB0D22F4}"/>
              </a:ext>
            </a:extLst>
          </p:cNvPr>
          <p:cNvCxnSpPr>
            <a:cxnSpLocks/>
            <a:stCxn id="42" idx="0"/>
            <a:endCxn id="19" idx="1"/>
          </p:cNvCxnSpPr>
          <p:nvPr/>
        </p:nvCxnSpPr>
        <p:spPr>
          <a:xfrm flipV="1">
            <a:off x="3636329" y="3570384"/>
            <a:ext cx="177778" cy="5161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2B7972B0-D33E-495E-849D-3A5683FCE0C2}"/>
              </a:ext>
            </a:extLst>
          </p:cNvPr>
          <p:cNvCxnSpPr>
            <a:cxnSpLocks/>
            <a:stCxn id="42" idx="0"/>
            <a:endCxn id="21" idx="1"/>
          </p:cNvCxnSpPr>
          <p:nvPr/>
        </p:nvCxnSpPr>
        <p:spPr>
          <a:xfrm>
            <a:off x="3636329" y="4086512"/>
            <a:ext cx="172698" cy="5456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736F3691-EB8F-4D22-BC98-7F17DFF5FCBC}"/>
              </a:ext>
            </a:extLst>
          </p:cNvPr>
          <p:cNvCxnSpPr>
            <a:cxnSpLocks/>
            <a:stCxn id="40" idx="2"/>
            <a:endCxn id="28" idx="1"/>
          </p:cNvCxnSpPr>
          <p:nvPr/>
        </p:nvCxnSpPr>
        <p:spPr>
          <a:xfrm>
            <a:off x="7003815" y="3624504"/>
            <a:ext cx="221837" cy="136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84D4D34B-ED0C-42B0-A342-A677E0C2A998}"/>
              </a:ext>
            </a:extLst>
          </p:cNvPr>
          <p:cNvCxnSpPr>
            <a:cxnSpLocks/>
          </p:cNvCxnSpPr>
          <p:nvPr/>
        </p:nvCxnSpPr>
        <p:spPr>
          <a:xfrm>
            <a:off x="7143380" y="4716242"/>
            <a:ext cx="2971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제목 1">
            <a:extLst>
              <a:ext uri="{FF2B5EF4-FFF2-40B4-BE49-F238E27FC236}">
                <a16:creationId xmlns:a16="http://schemas.microsoft.com/office/drawing/2014/main" xmlns="" id="{2CEACF05-548F-FEAB-BF36-A70EE62AA784}"/>
              </a:ext>
            </a:extLst>
          </p:cNvPr>
          <p:cNvSpPr txBox="1">
            <a:spLocks/>
          </p:cNvSpPr>
          <p:nvPr/>
        </p:nvSpPr>
        <p:spPr>
          <a:xfrm>
            <a:off x="785918" y="428227"/>
            <a:ext cx="5695564" cy="548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단감의 불량 객체 수치화 과정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A2DD1E0-73CA-857E-747E-05B8949A85B2}"/>
              </a:ext>
            </a:extLst>
          </p:cNvPr>
          <p:cNvSpPr txBox="1"/>
          <p:nvPr/>
        </p:nvSpPr>
        <p:spPr>
          <a:xfrm>
            <a:off x="913555" y="1010929"/>
            <a:ext cx="10364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- 5</a:t>
            </a:r>
            <a:r>
              <a:rPr lang="ko-KR" altLang="en-US" dirty="0"/>
              <a:t>면의 단감 이미지에서 검은 반점 </a:t>
            </a:r>
            <a:r>
              <a:rPr lang="en-US" altLang="ko-KR" dirty="0"/>
              <a:t>2</a:t>
            </a:r>
            <a:r>
              <a:rPr lang="ko-KR" altLang="en-US" dirty="0"/>
              <a:t>개와 상처 </a:t>
            </a:r>
            <a:r>
              <a:rPr lang="en-US" altLang="ko-KR" dirty="0"/>
              <a:t>1</a:t>
            </a:r>
            <a:r>
              <a:rPr lang="ko-KR" altLang="en-US" dirty="0"/>
              <a:t>개로 총 </a:t>
            </a:r>
            <a:r>
              <a:rPr lang="en-US" altLang="ko-KR" dirty="0"/>
              <a:t>3</a:t>
            </a:r>
            <a:r>
              <a:rPr lang="ko-KR" altLang="en-US" dirty="0"/>
              <a:t>개의 불량 객체 존재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검은 </a:t>
            </a:r>
            <a:r>
              <a:rPr lang="ko-KR" altLang="en-US" dirty="0"/>
              <a:t>반점의 면적 </a:t>
            </a:r>
            <a:r>
              <a:rPr lang="en-US" altLang="ko-KR" dirty="0"/>
              <a:t>1,350 + 1,200 = </a:t>
            </a:r>
            <a:r>
              <a:rPr lang="ko-KR" altLang="en-US" dirty="0"/>
              <a:t>총 </a:t>
            </a:r>
            <a:r>
              <a:rPr lang="en-US" altLang="ko-KR" dirty="0"/>
              <a:t>2,550, </a:t>
            </a:r>
            <a:r>
              <a:rPr lang="ko-KR" altLang="en-US" dirty="0"/>
              <a:t>상처의 면적 </a:t>
            </a:r>
            <a:r>
              <a:rPr lang="en-US" altLang="ko-KR" dirty="0"/>
              <a:t>300.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이미지에 </a:t>
            </a:r>
            <a:r>
              <a:rPr lang="ko-KR" altLang="en-US" dirty="0"/>
              <a:t>나타나지 않은 객체는 면적 </a:t>
            </a:r>
            <a:r>
              <a:rPr lang="en-US" altLang="ko-KR" dirty="0"/>
              <a:t>0.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전문가가 </a:t>
            </a:r>
            <a:r>
              <a:rPr lang="ko-KR" altLang="en-US" dirty="0"/>
              <a:t>부여한 등급으로 최종 등급 부여</a:t>
            </a:r>
            <a:r>
              <a:rPr lang="en-US" altLang="ko-KR" dirty="0"/>
              <a:t>.</a:t>
            </a: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F5B27575-6DCE-51DB-F9B9-CB91E5F689E9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xmlns="" id="{FD2D92B9-480D-C6A6-9EF9-A06EA2DBC91D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46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17763B8-1439-1EDE-E437-8DA60B846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255" y="2100820"/>
            <a:ext cx="7640583" cy="376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xmlns="" id="{3C2F7333-999A-5C3D-BDDC-651802CEE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18" y="428227"/>
            <a:ext cx="3445423" cy="548925"/>
          </a:xfrm>
        </p:spPr>
        <p:txBody>
          <a:bodyPr>
            <a:normAutofit/>
          </a:bodyPr>
          <a:lstStyle/>
          <a:p>
            <a:r>
              <a:rPr lang="en-US" altLang="ko-KR" sz="2800" dirty="0" err="1"/>
              <a:t>PyCaret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F6C9743-4F26-32A8-B3C9-C3DFE1940629}"/>
              </a:ext>
            </a:extLst>
          </p:cNvPr>
          <p:cNvSpPr txBox="1"/>
          <p:nvPr/>
        </p:nvSpPr>
        <p:spPr>
          <a:xfrm>
            <a:off x="920387" y="1066683"/>
            <a:ext cx="906681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j-lt"/>
              </a:rPr>
              <a:t>-  </a:t>
            </a:r>
            <a:r>
              <a:rPr lang="ko-KR" altLang="en-US" dirty="0" err="1">
                <a:latin typeface="+mj-lt"/>
              </a:rPr>
              <a:t>머신러닝</a:t>
            </a:r>
            <a:r>
              <a:rPr lang="ko-KR" altLang="en-US" dirty="0">
                <a:latin typeface="+mj-lt"/>
              </a:rPr>
              <a:t> 워크플로우 자동화 오픈 소스 라이브러리</a:t>
            </a:r>
            <a:endParaRPr lang="en-US" altLang="ko-KR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-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코딩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+mn-ea"/>
              </a:rPr>
              <a:t>전처리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모델 선택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파라미터 튜닝 작업을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Auto-ML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을 통해 자동화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842BCB24-6887-C7B1-B481-2C278D3A5968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3BE7284F-9D65-ED0C-AF0A-4909E3006A2F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11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11639D0-645F-455E-B39D-D4B6966B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455" y="3211978"/>
            <a:ext cx="6585758" cy="2389649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B6FBA45C-E2AA-6FD4-5887-FBB99C582258}"/>
              </a:ext>
            </a:extLst>
          </p:cNvPr>
          <p:cNvSpPr txBox="1">
            <a:spLocks/>
          </p:cNvSpPr>
          <p:nvPr/>
        </p:nvSpPr>
        <p:spPr>
          <a:xfrm>
            <a:off x="785918" y="428227"/>
            <a:ext cx="5149661" cy="548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err="1"/>
              <a:t>EfficientDet</a:t>
            </a:r>
            <a:endParaRPr lang="ko-KR" altLang="en-US" sz="2800" dirty="0"/>
          </a:p>
        </p:txBody>
      </p:sp>
      <p:pic>
        <p:nvPicPr>
          <p:cNvPr id="10" name="내용 개체 틀 4">
            <a:extLst>
              <a:ext uri="{FF2B5EF4-FFF2-40B4-BE49-F238E27FC236}">
                <a16:creationId xmlns:a16="http://schemas.microsoft.com/office/drawing/2014/main" xmlns="" id="{F93CDF02-D1EC-2F51-EF90-AE7495115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5918" y="2768748"/>
            <a:ext cx="3978587" cy="327509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15D3E82-8C2D-9FA2-2A1B-AB1904E57E3B}"/>
              </a:ext>
            </a:extLst>
          </p:cNvPr>
          <p:cNvSpPr txBox="1"/>
          <p:nvPr/>
        </p:nvSpPr>
        <p:spPr>
          <a:xfrm>
            <a:off x="785918" y="1146589"/>
            <a:ext cx="100741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Real World App</a:t>
            </a:r>
            <a:r>
              <a:rPr lang="ko-KR" altLang="en-US" dirty="0"/>
              <a:t>에서 규모가 큰 모델의 사이즈나 높은 계산 비용이 걸림돌이 될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ko-KR" altLang="en-US" dirty="0"/>
              <a:t>대부분의 이전 모델은 특정 범위나 가급적 작은 양의 메모리 할당에 중점을 둠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r>
              <a:rPr lang="en-US" altLang="ko-KR" dirty="0"/>
              <a:t>=&gt; </a:t>
            </a:r>
            <a:r>
              <a:rPr lang="ko-KR" altLang="en-US" dirty="0"/>
              <a:t>다양한 제약 조건의 환경에서 사용 가능한</a:t>
            </a:r>
            <a:r>
              <a:rPr lang="en-US" altLang="ko-KR" dirty="0"/>
              <a:t> </a:t>
            </a:r>
            <a:r>
              <a:rPr lang="ko-KR" altLang="en-US" dirty="0"/>
              <a:t>좀 더 효율적인 모델의 필요성</a:t>
            </a:r>
            <a:r>
              <a:rPr lang="en-US" altLang="ko-KR" dirty="0"/>
              <a:t>.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A86FF83D-62D0-DD00-8E90-58388E6A4F92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F51FD02-807D-5CE9-6B66-E99C04F7C67B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3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5772D73F-83BF-0A33-B0D9-07AC3574CA7D}"/>
              </a:ext>
            </a:extLst>
          </p:cNvPr>
          <p:cNvSpPr txBox="1">
            <a:spLocks/>
          </p:cNvSpPr>
          <p:nvPr/>
        </p:nvSpPr>
        <p:spPr>
          <a:xfrm>
            <a:off x="785917" y="428227"/>
            <a:ext cx="8187753" cy="548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err="1"/>
              <a:t>EfficientDet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E259159-15B5-353B-F9A9-722255D44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55"/>
          <a:stretch/>
        </p:blipFill>
        <p:spPr>
          <a:xfrm>
            <a:off x="1272987" y="2727129"/>
            <a:ext cx="2510117" cy="3477023"/>
          </a:xfrm>
          <a:prstGeom prst="rect">
            <a:avLst/>
          </a:prstGeom>
        </p:spPr>
      </p:pic>
      <p:pic>
        <p:nvPicPr>
          <p:cNvPr id="14" name="Picture 2" descr="Google AI Blog: EfficientNet: Improving Accuracy and Efficiency through  AutoML and Model Scaling">
            <a:extLst>
              <a:ext uri="{FF2B5EF4-FFF2-40B4-BE49-F238E27FC236}">
                <a16:creationId xmlns:a16="http://schemas.microsoft.com/office/drawing/2014/main" xmlns="" id="{19446C18-289A-0A25-0136-78F08983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207" y="2877542"/>
            <a:ext cx="6371806" cy="318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EE7075F7-5F59-1609-D81B-4FA941AB3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1EE25A05-302B-87C8-52AC-686B4D4731D7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258DAEE4-99DE-DF7F-6208-EA3E234C29C9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85917" y="897130"/>
            <a:ext cx="10689867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쉽고 </a:t>
            </a:r>
            <a:r>
              <a:rPr lang="ko-KR" altLang="en-US" dirty="0"/>
              <a:t>빠른 multi-scale feature fusion을 허용하는 FPN 타입의 네트워크로서 FPN, PANet 및 NAS-FPN의 아이디어를 통합하는 BiFPN(Weighted Bi-directional Feature Pyramid Network) </a:t>
            </a:r>
            <a:r>
              <a:rPr lang="ko-KR" altLang="en-US" dirty="0" smtClean="0"/>
              <a:t>제안.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en-US" altLang="ko-KR" dirty="0" err="1" smtClean="0"/>
              <a:t>EfficientNet</a:t>
            </a:r>
            <a:r>
              <a:rPr lang="ko-KR" altLang="en-US" dirty="0"/>
              <a:t>에서 영감을 받아 모든 </a:t>
            </a:r>
            <a:r>
              <a:rPr lang="ko-KR" altLang="en-US" dirty="0" err="1"/>
              <a:t>백본</a:t>
            </a:r>
            <a:r>
              <a:rPr lang="en-US" altLang="ko-KR" dirty="0"/>
              <a:t>, </a:t>
            </a:r>
            <a:r>
              <a:rPr lang="ko-KR" altLang="en-US" dirty="0"/>
              <a:t>특징 네트워크</a:t>
            </a:r>
            <a:r>
              <a:rPr lang="en-US" altLang="ko-KR" dirty="0"/>
              <a:t>, </a:t>
            </a:r>
            <a:r>
              <a:rPr lang="ko-KR" altLang="en-US" dirty="0"/>
              <a:t>상자</a:t>
            </a:r>
            <a:r>
              <a:rPr lang="en-US" altLang="ko-KR" dirty="0"/>
              <a:t>/</a:t>
            </a:r>
            <a:r>
              <a:rPr lang="ko-KR" altLang="en-US" dirty="0"/>
              <a:t>클래스 네트워크에 대한 해상도</a:t>
            </a:r>
            <a:r>
              <a:rPr lang="en-US" altLang="ko-KR" dirty="0"/>
              <a:t>/</a:t>
            </a:r>
            <a:r>
              <a:rPr lang="ko-KR" altLang="en-US" dirty="0"/>
              <a:t>깊이</a:t>
            </a:r>
            <a:r>
              <a:rPr lang="en-US" altLang="ko-KR" dirty="0"/>
              <a:t>/ </a:t>
            </a:r>
            <a:r>
              <a:rPr lang="ko-KR" altLang="en-US" dirty="0"/>
              <a:t>너비를 동시에 확장하는 객체 탐지 모델을 </a:t>
            </a:r>
            <a:r>
              <a:rPr lang="ko-KR" altLang="en-US" dirty="0" smtClean="0"/>
              <a:t>위한 </a:t>
            </a:r>
            <a:r>
              <a:rPr lang="en-US" altLang="ko-KR" dirty="0" smtClean="0"/>
              <a:t>Compound Scaling</a:t>
            </a:r>
            <a:r>
              <a:rPr lang="ko-KR" altLang="en-US" dirty="0" smtClean="0"/>
              <a:t>으로 </a:t>
            </a:r>
            <a:r>
              <a:rPr lang="en-US" altLang="ko-KR" dirty="0"/>
              <a:t>Model Scaling </a:t>
            </a:r>
            <a:r>
              <a:rPr lang="ko-KR" altLang="en-US" dirty="0"/>
              <a:t>제안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615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5772D73F-83BF-0A33-B0D9-07AC3574CA7D}"/>
              </a:ext>
            </a:extLst>
          </p:cNvPr>
          <p:cNvSpPr txBox="1">
            <a:spLocks/>
          </p:cNvSpPr>
          <p:nvPr/>
        </p:nvSpPr>
        <p:spPr>
          <a:xfrm>
            <a:off x="785917" y="428227"/>
            <a:ext cx="8187753" cy="548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err="1"/>
              <a:t>EfficientDet</a:t>
            </a:r>
            <a:r>
              <a:rPr lang="en-US" altLang="ko-KR" sz="2800" dirty="0"/>
              <a:t> – Efficient multi-scale feature fusion </a:t>
            </a:r>
            <a:endParaRPr lang="ko-KR" altLang="en-US" sz="2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E259159-15B5-353B-F9A9-722255D44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55"/>
          <a:stretch/>
        </p:blipFill>
        <p:spPr>
          <a:xfrm>
            <a:off x="2105686" y="1571372"/>
            <a:ext cx="1427730" cy="19776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D20FD58-0A3A-3575-C56A-DA829E62CF78}"/>
              </a:ext>
            </a:extLst>
          </p:cNvPr>
          <p:cNvSpPr txBox="1"/>
          <p:nvPr/>
        </p:nvSpPr>
        <p:spPr>
          <a:xfrm>
            <a:off x="1052410" y="1103655"/>
            <a:ext cx="411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- 1</a:t>
            </a:r>
            <a:r>
              <a:rPr lang="ko-KR" altLang="en-US" dirty="0"/>
              <a:t>개의 </a:t>
            </a:r>
            <a:r>
              <a:rPr lang="en-US" altLang="ko-KR" dirty="0"/>
              <a:t>input edge</a:t>
            </a:r>
            <a:r>
              <a:rPr lang="ko-KR" altLang="en-US" dirty="0"/>
              <a:t>만 있는 </a:t>
            </a:r>
            <a:r>
              <a:rPr lang="en-US" altLang="ko-KR" dirty="0"/>
              <a:t>node </a:t>
            </a:r>
            <a:r>
              <a:rPr lang="ko-KR" altLang="en-US" dirty="0"/>
              <a:t>제거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7316ABA-5783-A646-0BA3-BC38BD97DECC}"/>
              </a:ext>
            </a:extLst>
          </p:cNvPr>
          <p:cNvSpPr txBox="1"/>
          <p:nvPr/>
        </p:nvSpPr>
        <p:spPr>
          <a:xfrm>
            <a:off x="6096000" y="3809023"/>
            <a:ext cx="504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Repeated block</a:t>
            </a:r>
            <a:r>
              <a:rPr lang="ko-KR" altLang="en-US" dirty="0"/>
              <a:t>으로 </a:t>
            </a:r>
            <a:r>
              <a:rPr lang="en-US" altLang="ko-KR" dirty="0"/>
              <a:t>high-level feature fusion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8F3754D-7A3D-7144-3D16-C5C27F0B9623}"/>
              </a:ext>
            </a:extLst>
          </p:cNvPr>
          <p:cNvSpPr txBox="1"/>
          <p:nvPr/>
        </p:nvSpPr>
        <p:spPr>
          <a:xfrm>
            <a:off x="912733" y="3809023"/>
            <a:ext cx="439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Input</a:t>
            </a:r>
            <a:r>
              <a:rPr lang="ko-KR" altLang="en-US" dirty="0"/>
              <a:t>에서 </a:t>
            </a:r>
            <a:r>
              <a:rPr lang="en-US" altLang="ko-KR" dirty="0"/>
              <a:t>output node</a:t>
            </a:r>
            <a:r>
              <a:rPr lang="ko-KR" altLang="en-US" dirty="0"/>
              <a:t>로의 </a:t>
            </a:r>
            <a:r>
              <a:rPr lang="en-US" altLang="ko-KR" dirty="0"/>
              <a:t>edge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6967DFF6-8BA6-2B25-779D-E515EC23F7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55"/>
          <a:stretch/>
        </p:blipFill>
        <p:spPr>
          <a:xfrm>
            <a:off x="7459795" y="4299779"/>
            <a:ext cx="1427730" cy="19776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9612C81E-ECFF-1143-DD1B-087B16B82B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50" t="11073" b="8676"/>
          <a:stretch/>
        </p:blipFill>
        <p:spPr>
          <a:xfrm>
            <a:off x="8650360" y="4520165"/>
            <a:ext cx="951030" cy="15871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71FAFBF2-5A68-7217-31E6-BCDA48136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55"/>
          <a:stretch/>
        </p:blipFill>
        <p:spPr>
          <a:xfrm>
            <a:off x="2105686" y="4384198"/>
            <a:ext cx="1427730" cy="19776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5A6FF66-0068-281D-EE83-EBE264874AB2}"/>
              </a:ext>
            </a:extLst>
          </p:cNvPr>
          <p:cNvSpPr/>
          <p:nvPr/>
        </p:nvSpPr>
        <p:spPr>
          <a:xfrm>
            <a:off x="2441862" y="4856655"/>
            <a:ext cx="786106" cy="15621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C2FB332D-7295-CC3B-D857-09D2E355E5DD}"/>
              </a:ext>
            </a:extLst>
          </p:cNvPr>
          <p:cNvSpPr/>
          <p:nvPr/>
        </p:nvSpPr>
        <p:spPr>
          <a:xfrm>
            <a:off x="2747310" y="1831327"/>
            <a:ext cx="240628" cy="22829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7EC8AA7-00FE-5A41-448B-4D86A43280B8}"/>
              </a:ext>
            </a:extLst>
          </p:cNvPr>
          <p:cNvSpPr/>
          <p:nvPr/>
        </p:nvSpPr>
        <p:spPr>
          <a:xfrm>
            <a:off x="2747310" y="3068675"/>
            <a:ext cx="240628" cy="22829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46DD694-B2AB-195B-252F-F86DF77BF5B9}"/>
              </a:ext>
            </a:extLst>
          </p:cNvPr>
          <p:cNvSpPr txBox="1"/>
          <p:nvPr/>
        </p:nvSpPr>
        <p:spPr>
          <a:xfrm>
            <a:off x="6096000" y="1102639"/>
            <a:ext cx="519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Fast normalized fusion </a:t>
            </a:r>
            <a:r>
              <a:rPr lang="ko-KR" altLang="en-US" dirty="0"/>
              <a:t>사용을 통한 속도 개선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54737A94-1D36-865F-049E-E8BCB0710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899" y="1571372"/>
            <a:ext cx="1885252" cy="49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xmlns="" id="{A2386782-1E95-72B4-788C-5B99EB5C9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764" y="2189294"/>
            <a:ext cx="4425522" cy="118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5158FE3A-A46E-CF4E-E107-FB39A70A504C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5FA71875-DCA7-B267-8C7E-27DE3B86D58E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36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A2B531AC-8963-DDBF-D101-CB8C333FA8EE}"/>
              </a:ext>
            </a:extLst>
          </p:cNvPr>
          <p:cNvSpPr txBox="1">
            <a:spLocks/>
          </p:cNvSpPr>
          <p:nvPr/>
        </p:nvSpPr>
        <p:spPr>
          <a:xfrm>
            <a:off x="785918" y="428227"/>
            <a:ext cx="8080176" cy="548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err="1"/>
              <a:t>EfficientDet</a:t>
            </a:r>
            <a:r>
              <a:rPr lang="en-US" altLang="ko-KR" sz="2800" dirty="0"/>
              <a:t> – Model Scaling</a:t>
            </a:r>
            <a:r>
              <a:rPr lang="ko-KR" altLang="en-US" sz="2800" dirty="0"/>
              <a:t> </a:t>
            </a:r>
            <a:endParaRPr lang="en-US" altLang="ko-KR" sz="28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6504BFDB-CA92-B0AA-76A9-E999E8E4833D}"/>
              </a:ext>
            </a:extLst>
          </p:cNvPr>
          <p:cNvGrpSpPr/>
          <p:nvPr/>
        </p:nvGrpSpPr>
        <p:grpSpPr>
          <a:xfrm>
            <a:off x="983372" y="1491135"/>
            <a:ext cx="10225255" cy="4739248"/>
            <a:chOff x="1455757" y="2277968"/>
            <a:chExt cx="8701256" cy="400320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52B01E52-0111-9B2C-C1C1-D5491D512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5757" y="2277968"/>
              <a:ext cx="8701256" cy="400320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8813A9C6-D2A5-3B7B-DE22-1D6E81F49FA1}"/>
                </a:ext>
              </a:extLst>
            </p:cNvPr>
            <p:cNvSpPr/>
            <p:nvPr/>
          </p:nvSpPr>
          <p:spPr>
            <a:xfrm>
              <a:off x="9884635" y="5372261"/>
              <a:ext cx="222025" cy="4930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Picture 2" descr="Google AI Blog: EfficientNet: Improving Accuracy and Efficiency through  AutoML and Model Scaling">
            <a:extLst>
              <a:ext uri="{FF2B5EF4-FFF2-40B4-BE49-F238E27FC236}">
                <a16:creationId xmlns:a16="http://schemas.microsoft.com/office/drawing/2014/main" xmlns="" id="{590485C0-28B8-D700-E06E-06F188F8D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54" y="1821617"/>
            <a:ext cx="2373546" cy="1186773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1241D228-7900-D482-92B5-C3B0E4471FD5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40A3A79D-A1BC-BD56-1CF3-01BF853B0866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612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CCD434BC-AD9B-4338-8BD0-6478A69AD5AB}"/>
              </a:ext>
            </a:extLst>
          </p:cNvPr>
          <p:cNvSpPr/>
          <p:nvPr/>
        </p:nvSpPr>
        <p:spPr>
          <a:xfrm>
            <a:off x="4154670" y="3371162"/>
            <a:ext cx="1494970" cy="105701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tx1"/>
                </a:solidFill>
                <a:latin typeface="Abadi" panose="020B0604020104020204" pitchFamily="34" charset="0"/>
              </a:rPr>
              <a:t>Object</a:t>
            </a:r>
            <a:r>
              <a:rPr lang="ko-KR" altLang="en-US" sz="16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Abadi" panose="020B0604020104020204" pitchFamily="34" charset="0"/>
              </a:rPr>
              <a:t>Detection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Abadi" panose="020B0604020104020204" pitchFamily="34" charset="0"/>
              </a:rPr>
              <a:t>Model</a:t>
            </a:r>
            <a:endParaRPr lang="ko-KR" altLang="en-US" sz="16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CE7EC9FD-8A00-4109-98D8-89CE0647EDBE}"/>
              </a:ext>
            </a:extLst>
          </p:cNvPr>
          <p:cNvSpPr/>
          <p:nvPr/>
        </p:nvSpPr>
        <p:spPr>
          <a:xfrm>
            <a:off x="5093392" y="5000302"/>
            <a:ext cx="1601769" cy="105701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tx1"/>
                </a:solidFill>
                <a:latin typeface="Abadi" panose="020B0604020104020204" pitchFamily="34" charset="0"/>
              </a:rPr>
              <a:t>Classification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Abadi" panose="020B0604020104020204" pitchFamily="34" charset="0"/>
              </a:rPr>
              <a:t>Model</a:t>
            </a:r>
            <a:endParaRPr lang="ko-KR" altLang="en-US" sz="16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pic>
        <p:nvPicPr>
          <p:cNvPr id="6" name="table">
            <a:extLst>
              <a:ext uri="{FF2B5EF4-FFF2-40B4-BE49-F238E27FC236}">
                <a16:creationId xmlns:a16="http://schemas.microsoft.com/office/drawing/2014/main" xmlns="" id="{31F77F49-E9D6-CA8B-A54D-5C6E17B35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83" y="5155139"/>
            <a:ext cx="1260793" cy="731520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xmlns="" id="{2F52A650-CF25-487D-956F-94092722776B}"/>
              </a:ext>
            </a:extLst>
          </p:cNvPr>
          <p:cNvSpPr/>
          <p:nvPr/>
        </p:nvSpPr>
        <p:spPr>
          <a:xfrm>
            <a:off x="4015180" y="3807599"/>
            <a:ext cx="134725" cy="14430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0483EA62-C40E-4692-BC13-9F1BA6EE0960}"/>
              </a:ext>
            </a:extLst>
          </p:cNvPr>
          <p:cNvGrpSpPr/>
          <p:nvPr/>
        </p:nvGrpSpPr>
        <p:grpSpPr>
          <a:xfrm>
            <a:off x="5766175" y="3108829"/>
            <a:ext cx="2963871" cy="1585595"/>
            <a:chOff x="4074028" y="2355210"/>
            <a:chExt cx="2963871" cy="1585595"/>
          </a:xfrm>
          <a:solidFill>
            <a:schemeClr val="bg1"/>
          </a:solidFill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AEA686FD-C392-4606-A3C3-CA6397925DA4}"/>
                </a:ext>
              </a:extLst>
            </p:cNvPr>
            <p:cNvSpPr/>
            <p:nvPr/>
          </p:nvSpPr>
          <p:spPr>
            <a:xfrm>
              <a:off x="4074028" y="2355210"/>
              <a:ext cx="2963871" cy="1585595"/>
            </a:xfrm>
            <a:prstGeom prst="rect">
              <a:avLst/>
            </a:prstGeom>
            <a:grp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Abadi" panose="020B0604020104020204" pitchFamily="34" charset="0"/>
                </a:rPr>
                <a:t>Intermediate Output</a:t>
              </a:r>
            </a:p>
            <a:p>
              <a:pPr algn="ctr"/>
              <a:endParaRPr lang="en-US" altLang="ko-KR" sz="800" dirty="0">
                <a:solidFill>
                  <a:schemeClr val="tx1"/>
                </a:solidFill>
                <a:latin typeface="Abadi" panose="020B0604020104020204" pitchFamily="34" charset="0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badi" panose="020B0604020104020204" pitchFamily="34" charset="0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badi" panose="020B0604020104020204" pitchFamily="34" charset="0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Abadi" panose="020B0604020104020204" pitchFamily="34" charset="0"/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  <p:pic>
          <p:nvPicPr>
            <p:cNvPr id="35" name="그림 34" descr="오렌지, 헬멧이(가) 표시된 사진&#10;&#10;자동 생성된 설명">
              <a:extLst>
                <a:ext uri="{FF2B5EF4-FFF2-40B4-BE49-F238E27FC236}">
                  <a16:creationId xmlns:a16="http://schemas.microsoft.com/office/drawing/2014/main" xmlns="" id="{07934042-FFF0-4F39-A16D-3372F6054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4125521" y="3240863"/>
              <a:ext cx="652764" cy="652764"/>
            </a:xfrm>
            <a:prstGeom prst="rect">
              <a:avLst/>
            </a:prstGeom>
            <a:grpFill/>
          </p:spPr>
        </p:pic>
        <p:pic>
          <p:nvPicPr>
            <p:cNvPr id="36" name="그림 35" descr="실내, 오렌지, 헬멧이(가) 표시된 사진&#10;&#10;자동 생성된 설명">
              <a:extLst>
                <a:ext uri="{FF2B5EF4-FFF2-40B4-BE49-F238E27FC236}">
                  <a16:creationId xmlns:a16="http://schemas.microsoft.com/office/drawing/2014/main" xmlns="" id="{42340E31-5792-4E74-B7B3-2A774973F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4231079" y="3119121"/>
              <a:ext cx="652764" cy="652764"/>
            </a:xfrm>
            <a:prstGeom prst="rect">
              <a:avLst/>
            </a:prstGeom>
            <a:grpFill/>
          </p:spPr>
        </p:pic>
        <p:pic>
          <p:nvPicPr>
            <p:cNvPr id="37" name="그림 36" descr="실내, 오렌지, 어두운, 옅은이(가) 표시된 사진&#10;&#10;자동 생성된 설명">
              <a:extLst>
                <a:ext uri="{FF2B5EF4-FFF2-40B4-BE49-F238E27FC236}">
                  <a16:creationId xmlns:a16="http://schemas.microsoft.com/office/drawing/2014/main" xmlns="" id="{2CEBE9D9-BA90-4B6C-A8FF-1648AD64F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4348825" y="2985741"/>
              <a:ext cx="652764" cy="652764"/>
            </a:xfrm>
            <a:prstGeom prst="rect">
              <a:avLst/>
            </a:prstGeom>
            <a:grpFill/>
          </p:spPr>
        </p:pic>
        <p:pic>
          <p:nvPicPr>
            <p:cNvPr id="38" name="그림 37" descr="실내, 오렌지, 검은색이(가) 표시된 사진&#10;&#10;자동 생성된 설명">
              <a:extLst>
                <a:ext uri="{FF2B5EF4-FFF2-40B4-BE49-F238E27FC236}">
                  <a16:creationId xmlns:a16="http://schemas.microsoft.com/office/drawing/2014/main" xmlns="" id="{7F3F66E9-C8B5-497B-89DE-B97B29E1B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4463775" y="2827535"/>
              <a:ext cx="652764" cy="652764"/>
            </a:xfrm>
            <a:prstGeom prst="rect">
              <a:avLst/>
            </a:prstGeom>
            <a:grpFill/>
          </p:spPr>
        </p:pic>
        <p:pic>
          <p:nvPicPr>
            <p:cNvPr id="39" name="내용 개체 틀 4" descr="오렌지, 야채이(가) 표시된 사진&#10;&#10;자동 생성된 설명">
              <a:extLst>
                <a:ext uri="{FF2B5EF4-FFF2-40B4-BE49-F238E27FC236}">
                  <a16:creationId xmlns:a16="http://schemas.microsoft.com/office/drawing/2014/main" xmlns="" id="{2E3AD5C7-F231-4894-80BE-75D80FFE6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4578725" y="2692094"/>
              <a:ext cx="652764" cy="652764"/>
            </a:xfrm>
            <a:prstGeom prst="rect">
              <a:avLst/>
            </a:prstGeom>
            <a:grpFill/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F14FD8E1-CC6C-408F-BD86-CAE70222C2D6}"/>
                </a:ext>
              </a:extLst>
            </p:cNvPr>
            <p:cNvSpPr/>
            <p:nvPr/>
          </p:nvSpPr>
          <p:spPr>
            <a:xfrm>
              <a:off x="4934247" y="3198481"/>
              <a:ext cx="83211" cy="7858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69BCDF1C-23E8-4DD7-86F7-B5BE51131493}"/>
                </a:ext>
              </a:extLst>
            </p:cNvPr>
            <p:cNvSpPr/>
            <p:nvPr/>
          </p:nvSpPr>
          <p:spPr>
            <a:xfrm>
              <a:off x="4766961" y="3159190"/>
              <a:ext cx="83211" cy="7858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19D32D07-55FD-489D-ABBC-A8043242B2C2}"/>
                </a:ext>
              </a:extLst>
            </p:cNvPr>
            <p:cNvSpPr/>
            <p:nvPr/>
          </p:nvSpPr>
          <p:spPr>
            <a:xfrm>
              <a:off x="4707562" y="2970354"/>
              <a:ext cx="83211" cy="78581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3" name="TextBox 17">
              <a:extLst>
                <a:ext uri="{FF2B5EF4-FFF2-40B4-BE49-F238E27FC236}">
                  <a16:creationId xmlns:a16="http://schemas.microsoft.com/office/drawing/2014/main" xmlns="" id="{F451CB66-302E-42AD-8AFC-0837FC12B49F}"/>
                </a:ext>
              </a:extLst>
            </p:cNvPr>
            <p:cNvSpPr txBox="1"/>
            <p:nvPr/>
          </p:nvSpPr>
          <p:spPr>
            <a:xfrm>
              <a:off x="5208787" y="2665792"/>
              <a:ext cx="1829112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dirty="0">
                  <a:latin typeface="Abadi" panose="020B0604020104020204" pitchFamily="34" charset="0"/>
                </a:rPr>
                <a:t>- Stink bug: 2ea</a:t>
              </a:r>
            </a:p>
            <a:p>
              <a:r>
                <a:rPr lang="en-US" altLang="ko-KR" sz="1200" dirty="0">
                  <a:latin typeface="Abadi" panose="020B0604020104020204" pitchFamily="34" charset="0"/>
                </a:rPr>
                <a:t>   1. 60x32 = 1,920</a:t>
              </a:r>
            </a:p>
            <a:p>
              <a:r>
                <a:rPr lang="en-US" altLang="ko-KR" sz="1200" dirty="0">
                  <a:latin typeface="Abadi" panose="020B0604020104020204" pitchFamily="34" charset="0"/>
                </a:rPr>
                <a:t>   2. 30x48 = 1,440</a:t>
              </a:r>
            </a:p>
            <a:p>
              <a:r>
                <a:rPr lang="en-US" altLang="ko-KR" sz="1200" dirty="0">
                  <a:latin typeface="Abadi" panose="020B0604020104020204" pitchFamily="34" charset="0"/>
                </a:rPr>
                <a:t>- Anthrax: 5ea</a:t>
              </a:r>
            </a:p>
            <a:p>
              <a:r>
                <a:rPr lang="en-US" altLang="ko-KR" sz="1200" dirty="0">
                  <a:latin typeface="Abadi" panose="020B0604020104020204" pitchFamily="34" charset="0"/>
                </a:rPr>
                <a:t>   1. 120x310 = 37,200</a:t>
              </a:r>
            </a:p>
            <a:p>
              <a:r>
                <a:rPr lang="en-US" altLang="ko-KR" sz="1200" dirty="0">
                  <a:latin typeface="Abadi" panose="020B0604020104020204" pitchFamily="34" charset="0"/>
                </a:rPr>
                <a:t>   </a:t>
              </a: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xmlns="" id="{35BFC956-F09C-4BAF-A983-B52AE44E2353}"/>
                </a:ext>
              </a:extLst>
            </p:cNvPr>
            <p:cNvSpPr/>
            <p:nvPr/>
          </p:nvSpPr>
          <p:spPr>
            <a:xfrm>
              <a:off x="5766718" y="341484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EC43CA6-CFEE-4F9B-97D2-EEBE201D1628}"/>
              </a:ext>
            </a:extLst>
          </p:cNvPr>
          <p:cNvSpPr/>
          <p:nvPr/>
        </p:nvSpPr>
        <p:spPr>
          <a:xfrm>
            <a:off x="6958157" y="4934714"/>
            <a:ext cx="1721486" cy="10570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tx1"/>
                </a:solidFill>
                <a:latin typeface="Abadi" panose="020B0604020104020204" pitchFamily="34" charset="0"/>
              </a:rPr>
              <a:t>Final Output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xmlns="" id="{7CBD8AE0-BA54-4911-896A-06FE918BFDF6}"/>
              </a:ext>
            </a:extLst>
          </p:cNvPr>
          <p:cNvSpPr txBox="1"/>
          <p:nvPr/>
        </p:nvSpPr>
        <p:spPr>
          <a:xfrm>
            <a:off x="6992834" y="5245296"/>
            <a:ext cx="1386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Abadi" panose="020B0604020104020204" pitchFamily="34" charset="0"/>
              </a:rPr>
              <a:t>- Good Grade</a:t>
            </a:r>
          </a:p>
          <a:p>
            <a:r>
              <a:rPr lang="en-US" altLang="ko-KR" sz="1200" dirty="0">
                <a:latin typeface="Abadi" panose="020B0604020104020204" pitchFamily="34" charset="0"/>
              </a:rPr>
              <a:t>- B Grade</a:t>
            </a:r>
          </a:p>
          <a:p>
            <a:r>
              <a:rPr lang="en-US" altLang="ko-KR" sz="1200" dirty="0">
                <a:latin typeface="Abadi" panose="020B0604020104020204" pitchFamily="34" charset="0"/>
              </a:rPr>
              <a:t>- Bad Grade</a:t>
            </a:r>
          </a:p>
        </p:txBody>
      </p:sp>
      <p:pic>
        <p:nvPicPr>
          <p:cNvPr id="11" name="table">
            <a:extLst>
              <a:ext uri="{FF2B5EF4-FFF2-40B4-BE49-F238E27FC236}">
                <a16:creationId xmlns:a16="http://schemas.microsoft.com/office/drawing/2014/main" xmlns="" id="{ACF5A065-C6B1-DA22-87F0-2213ABBCCE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9629" y="5308336"/>
            <a:ext cx="254318" cy="54864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85ADB1A8-2693-4B9F-ADF4-BB1005F5054A}"/>
              </a:ext>
            </a:extLst>
          </p:cNvPr>
          <p:cNvCxnSpPr>
            <a:cxnSpLocks/>
          </p:cNvCxnSpPr>
          <p:nvPr/>
        </p:nvCxnSpPr>
        <p:spPr>
          <a:xfrm>
            <a:off x="7988559" y="5384536"/>
            <a:ext cx="3327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0C02522B-5676-4263-B842-36E410A7E42C}"/>
              </a:ext>
            </a:extLst>
          </p:cNvPr>
          <p:cNvCxnSpPr>
            <a:cxnSpLocks/>
          </p:cNvCxnSpPr>
          <p:nvPr/>
        </p:nvCxnSpPr>
        <p:spPr>
          <a:xfrm>
            <a:off x="7901429" y="5773526"/>
            <a:ext cx="4199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xmlns="" id="{F71672B2-F7C0-4F03-BC2C-9CB0C20B5B09}"/>
              </a:ext>
            </a:extLst>
          </p:cNvPr>
          <p:cNvCxnSpPr>
            <a:cxnSpLocks/>
            <a:stCxn id="34" idx="2"/>
          </p:cNvCxnSpPr>
          <p:nvPr/>
        </p:nvCxnSpPr>
        <p:spPr>
          <a:xfrm rot="5400000">
            <a:off x="5478088" y="3385115"/>
            <a:ext cx="460715" cy="307933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392935AE-3A0A-4F5D-A446-B5DBE6F20E42}"/>
              </a:ext>
            </a:extLst>
          </p:cNvPr>
          <p:cNvSpPr/>
          <p:nvPr/>
        </p:nvSpPr>
        <p:spPr>
          <a:xfrm>
            <a:off x="3461953" y="2898425"/>
            <a:ext cx="745142" cy="2703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>
                <a:solidFill>
                  <a:schemeClr val="tx1"/>
                </a:solidFill>
                <a:latin typeface="Abadi" panose="020B0604020104020204" pitchFamily="34" charset="0"/>
              </a:rPr>
              <a:t>Input 1</a:t>
            </a:r>
            <a:endParaRPr lang="ko-KR" altLang="en-US" sz="1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CC6B4636-D1DE-4FB1-8DEA-23138FBF33FE}"/>
              </a:ext>
            </a:extLst>
          </p:cNvPr>
          <p:cNvSpPr/>
          <p:nvPr/>
        </p:nvSpPr>
        <p:spPr>
          <a:xfrm>
            <a:off x="3834423" y="5423283"/>
            <a:ext cx="724904" cy="2703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>
                <a:solidFill>
                  <a:schemeClr val="tx1"/>
                </a:solidFill>
                <a:latin typeface="Abadi" panose="020B0604020104020204" pitchFamily="34" charset="0"/>
              </a:rPr>
              <a:t>Input 2</a:t>
            </a:r>
            <a:endParaRPr lang="ko-KR" altLang="en-US" sz="1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F406AF92-9A36-45DC-AA93-BD0274FC57F8}"/>
              </a:ext>
            </a:extLst>
          </p:cNvPr>
          <p:cNvSpPr/>
          <p:nvPr/>
        </p:nvSpPr>
        <p:spPr>
          <a:xfrm>
            <a:off x="4371110" y="4634012"/>
            <a:ext cx="1190041" cy="2496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  <a:latin typeface="Abadi" panose="020B0604020104020204" pitchFamily="34" charset="0"/>
              </a:rPr>
              <a:t>Table Convert </a:t>
            </a:r>
            <a:endParaRPr lang="ko-KR" altLang="en-US" sz="12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xmlns="" id="{5D229739-927B-444E-9E06-C46187DC38B3}"/>
              </a:ext>
            </a:extLst>
          </p:cNvPr>
          <p:cNvSpPr/>
          <p:nvPr/>
        </p:nvSpPr>
        <p:spPr>
          <a:xfrm>
            <a:off x="5647608" y="3807599"/>
            <a:ext cx="118568" cy="14430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xmlns="" id="{F75B7C93-9E46-4094-BB21-92591D8FC128}"/>
              </a:ext>
            </a:extLst>
          </p:cNvPr>
          <p:cNvSpPr/>
          <p:nvPr/>
        </p:nvSpPr>
        <p:spPr>
          <a:xfrm>
            <a:off x="4813645" y="5456653"/>
            <a:ext cx="232696" cy="14430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xmlns="" id="{C24A3ECA-524A-421B-9FAA-BAC445F6290B}"/>
              </a:ext>
            </a:extLst>
          </p:cNvPr>
          <p:cNvSpPr/>
          <p:nvPr/>
        </p:nvSpPr>
        <p:spPr>
          <a:xfrm>
            <a:off x="6710311" y="5456653"/>
            <a:ext cx="232696" cy="14430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558A0042-07B0-42ED-BB64-F3DB3AA9E3F6}"/>
              </a:ext>
            </a:extLst>
          </p:cNvPr>
          <p:cNvGrpSpPr/>
          <p:nvPr/>
        </p:nvGrpSpPr>
        <p:grpSpPr>
          <a:xfrm>
            <a:off x="3695156" y="3157722"/>
            <a:ext cx="313841" cy="1618116"/>
            <a:chOff x="952705" y="1548662"/>
            <a:chExt cx="313841" cy="1618116"/>
          </a:xfrm>
        </p:grpSpPr>
        <p:pic>
          <p:nvPicPr>
            <p:cNvPr id="29" name="내용 개체 틀 4" descr="오렌지, 야채이(가) 표시된 사진&#10;&#10;자동 생성된 설명">
              <a:extLst>
                <a:ext uri="{FF2B5EF4-FFF2-40B4-BE49-F238E27FC236}">
                  <a16:creationId xmlns:a16="http://schemas.microsoft.com/office/drawing/2014/main" xmlns="" id="{CD8B683B-B4B2-4A17-9B53-02C42FC9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52705" y="1548662"/>
              <a:ext cx="313841" cy="313841"/>
            </a:xfrm>
            <a:prstGeom prst="rect">
              <a:avLst/>
            </a:prstGeom>
          </p:spPr>
        </p:pic>
        <p:pic>
          <p:nvPicPr>
            <p:cNvPr id="30" name="그림 29" descr="실내, 오렌지, 검은색이(가) 표시된 사진&#10;&#10;자동 생성된 설명">
              <a:extLst>
                <a:ext uri="{FF2B5EF4-FFF2-40B4-BE49-F238E27FC236}">
                  <a16:creationId xmlns:a16="http://schemas.microsoft.com/office/drawing/2014/main" xmlns="" id="{C043A2D4-E075-4C2B-924E-2EFE0C14C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52705" y="1874084"/>
              <a:ext cx="313841" cy="313841"/>
            </a:xfrm>
            <a:prstGeom prst="rect">
              <a:avLst/>
            </a:prstGeom>
          </p:spPr>
        </p:pic>
        <p:pic>
          <p:nvPicPr>
            <p:cNvPr id="31" name="그림 30" descr="실내, 오렌지, 헬멧이(가) 표시된 사진&#10;&#10;자동 생성된 설명">
              <a:extLst>
                <a:ext uri="{FF2B5EF4-FFF2-40B4-BE49-F238E27FC236}">
                  <a16:creationId xmlns:a16="http://schemas.microsoft.com/office/drawing/2014/main" xmlns="" id="{ED7487D4-5C4E-45DC-A6FF-DFD45FC97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52705" y="2523412"/>
              <a:ext cx="313841" cy="313841"/>
            </a:xfrm>
            <a:prstGeom prst="rect">
              <a:avLst/>
            </a:prstGeom>
          </p:spPr>
        </p:pic>
        <p:pic>
          <p:nvPicPr>
            <p:cNvPr id="32" name="그림 31" descr="오렌지, 헬멧이(가) 표시된 사진&#10;&#10;자동 생성된 설명">
              <a:extLst>
                <a:ext uri="{FF2B5EF4-FFF2-40B4-BE49-F238E27FC236}">
                  <a16:creationId xmlns:a16="http://schemas.microsoft.com/office/drawing/2014/main" xmlns="" id="{F7544AA4-CF0A-41F7-90FE-505597574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52705" y="2852937"/>
              <a:ext cx="313841" cy="313841"/>
            </a:xfrm>
            <a:prstGeom prst="rect">
              <a:avLst/>
            </a:prstGeom>
          </p:spPr>
        </p:pic>
        <p:pic>
          <p:nvPicPr>
            <p:cNvPr id="33" name="그림 32" descr="실내, 오렌지, 어두운, 옅은이(가) 표시된 사진&#10;&#10;자동 생성된 설명">
              <a:extLst>
                <a:ext uri="{FF2B5EF4-FFF2-40B4-BE49-F238E27FC236}">
                  <a16:creationId xmlns:a16="http://schemas.microsoft.com/office/drawing/2014/main" xmlns="" id="{16A99C7D-1636-4FAC-BC82-4AEBDE5B3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52705" y="2199506"/>
              <a:ext cx="313841" cy="313841"/>
            </a:xfrm>
            <a:prstGeom prst="rect">
              <a:avLst/>
            </a:prstGeom>
          </p:spPr>
        </p:pic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46506A69-C4ED-474C-95F4-297B873AE7AE}"/>
              </a:ext>
            </a:extLst>
          </p:cNvPr>
          <p:cNvSpPr/>
          <p:nvPr/>
        </p:nvSpPr>
        <p:spPr>
          <a:xfrm>
            <a:off x="4104447" y="3264051"/>
            <a:ext cx="234499" cy="24203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FBC366AA-C379-4603-8D7C-E44937A93130}"/>
              </a:ext>
            </a:extLst>
          </p:cNvPr>
          <p:cNvSpPr/>
          <p:nvPr/>
        </p:nvSpPr>
        <p:spPr>
          <a:xfrm>
            <a:off x="5053863" y="4942933"/>
            <a:ext cx="234499" cy="243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1A18A5CB-32C2-462C-99DC-94F8AF557AEE}"/>
              </a:ext>
            </a:extLst>
          </p:cNvPr>
          <p:cNvCxnSpPr>
            <a:cxnSpLocks/>
          </p:cNvCxnSpPr>
          <p:nvPr/>
        </p:nvCxnSpPr>
        <p:spPr>
          <a:xfrm>
            <a:off x="7752504" y="5582656"/>
            <a:ext cx="5688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E127A81D-251C-44F7-B717-2ED33B61B15D}"/>
              </a:ext>
            </a:extLst>
          </p:cNvPr>
          <p:cNvGrpSpPr/>
          <p:nvPr/>
        </p:nvGrpSpPr>
        <p:grpSpPr>
          <a:xfrm>
            <a:off x="7336170" y="4417653"/>
            <a:ext cx="45719" cy="182879"/>
            <a:chOff x="2738118" y="1717040"/>
            <a:chExt cx="45719" cy="18287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8264C434-0E8A-48D1-A7AB-E9A0081E26DE}"/>
                </a:ext>
              </a:extLst>
            </p:cNvPr>
            <p:cNvSpPr/>
            <p:nvPr/>
          </p:nvSpPr>
          <p:spPr>
            <a:xfrm>
              <a:off x="2738118" y="171704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0129221B-D9D8-4B0F-9EBC-AAF5D978E46E}"/>
                </a:ext>
              </a:extLst>
            </p:cNvPr>
            <p:cNvSpPr/>
            <p:nvPr/>
          </p:nvSpPr>
          <p:spPr>
            <a:xfrm>
              <a:off x="2738118" y="178562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xmlns="" id="{F6BD7DEF-A25F-4F00-8B7F-CAE56C523211}"/>
                </a:ext>
              </a:extLst>
            </p:cNvPr>
            <p:cNvSpPr/>
            <p:nvPr/>
          </p:nvSpPr>
          <p:spPr>
            <a:xfrm>
              <a:off x="2738118" y="185420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9" name="제목 1">
            <a:extLst>
              <a:ext uri="{FF2B5EF4-FFF2-40B4-BE49-F238E27FC236}">
                <a16:creationId xmlns:a16="http://schemas.microsoft.com/office/drawing/2014/main" xmlns="" id="{3A9B901A-FBA3-6171-B70A-CC1C15F1ABA4}"/>
              </a:ext>
            </a:extLst>
          </p:cNvPr>
          <p:cNvSpPr txBox="1">
            <a:spLocks/>
          </p:cNvSpPr>
          <p:nvPr/>
        </p:nvSpPr>
        <p:spPr>
          <a:xfrm>
            <a:off x="785918" y="428227"/>
            <a:ext cx="5695564" cy="548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단감 등급 선별 알고리즘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xmlns="" id="{34EAA62F-546D-127C-543A-9AA4F0FABC6C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xmlns="" id="{78E81EC2-8656-8F3A-404F-E67415A67BC3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58596" y="1091954"/>
            <a:ext cx="109320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1.  </a:t>
            </a:r>
            <a:r>
              <a:rPr lang="ko-KR" altLang="en-US" dirty="0" smtClean="0"/>
              <a:t>객체 </a:t>
            </a:r>
            <a:r>
              <a:rPr lang="ko-KR" altLang="en-US" dirty="0"/>
              <a:t>탐지 모델에서 단감의 이미지 5장을 </a:t>
            </a:r>
            <a:r>
              <a:rPr lang="ko-KR" altLang="en-US" dirty="0" err="1"/>
              <a:t>입력값을</a:t>
            </a:r>
            <a:r>
              <a:rPr lang="ko-KR" altLang="en-US" dirty="0"/>
              <a:t> 통한 추론으로 불량 요인 객체 영역과 개수를 반환</a:t>
            </a:r>
            <a:r>
              <a:rPr lang="ko-KR" altLang="en-US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2.  </a:t>
            </a:r>
            <a:r>
              <a:rPr lang="ko-KR" altLang="en-US" dirty="0" smtClean="0"/>
              <a:t>반환 </a:t>
            </a:r>
            <a:r>
              <a:rPr lang="ko-KR" altLang="en-US" dirty="0"/>
              <a:t>받은 객체들은  수치화 과정을 통해 테이블에 저장.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3.  </a:t>
            </a:r>
            <a:r>
              <a:rPr lang="ko-KR" altLang="en-US" dirty="0" smtClean="0"/>
              <a:t>테이블 </a:t>
            </a:r>
            <a:r>
              <a:rPr lang="ko-KR" altLang="en-US" dirty="0"/>
              <a:t>데이터는 </a:t>
            </a:r>
            <a:r>
              <a:rPr lang="ko-KR" altLang="en-US" dirty="0" err="1"/>
              <a:t>머신러닝</a:t>
            </a:r>
            <a:r>
              <a:rPr lang="ko-KR" altLang="en-US" dirty="0"/>
              <a:t> 분류 모델의 </a:t>
            </a:r>
            <a:r>
              <a:rPr lang="ko-KR" altLang="en-US" dirty="0" err="1"/>
              <a:t>입력값으로</a:t>
            </a:r>
            <a:r>
              <a:rPr lang="ko-KR" altLang="en-US" dirty="0"/>
              <a:t> 사용되고 모델은 해당 데이터를 통한 추론으로 최종 등급을 부여.</a:t>
            </a:r>
          </a:p>
        </p:txBody>
      </p:sp>
    </p:spTree>
    <p:extLst>
      <p:ext uri="{BB962C8B-B14F-4D97-AF65-F5344CB8AC3E}">
        <p14:creationId xmlns:p14="http://schemas.microsoft.com/office/powerpoint/2010/main" val="4033269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7FF552C7-1753-648E-7E76-E100F7014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18" y="428227"/>
            <a:ext cx="3411071" cy="548925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79B48A6-8803-FAB4-F0D6-E59BBBAABA84}"/>
              </a:ext>
            </a:extLst>
          </p:cNvPr>
          <p:cNvSpPr txBox="1"/>
          <p:nvPr/>
        </p:nvSpPr>
        <p:spPr>
          <a:xfrm>
            <a:off x="1445002" y="977152"/>
            <a:ext cx="4769871" cy="5442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989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연구의 필요성 및 목적</a:t>
            </a:r>
            <a:endParaRPr lang="en-US" altLang="ko-KR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69989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2.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단감의 등급 관련 요인</a:t>
            </a:r>
          </a:p>
          <a:p>
            <a:pPr marL="269989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1)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탄저병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69989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2)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깍지벌레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pPr marL="269989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3)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노린재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69989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altLang="ko-KR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4) </a:t>
            </a:r>
            <a:r>
              <a:rPr lang="ko-KR" altLang="en-US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상처</a:t>
            </a:r>
            <a:endParaRPr lang="en-US" altLang="ko-KR" i="0" u="none" strike="noStrik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69989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5)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그 외의 불량 요인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69989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3.</a:t>
            </a: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 전체 시스템 및 데이터 수집</a:t>
            </a:r>
            <a:endParaRPr lang="en-US" altLang="ko-KR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69989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 1)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단감 선별 알고리즘 시스템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69989">
              <a:lnSpc>
                <a:spcPct val="150000"/>
              </a:lnSpc>
            </a:pPr>
            <a:r>
              <a:rPr lang="en-US" altLang="ko-KR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 2)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 단감 이미지 촬영 환경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69989">
              <a:lnSpc>
                <a:spcPct val="150000"/>
              </a:lnSpc>
            </a:pPr>
            <a:r>
              <a:rPr lang="en-US" altLang="ko-KR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 3)</a:t>
            </a:r>
            <a:r>
              <a:rPr lang="ko-KR" altLang="en-US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단감 레이블링 방법</a:t>
            </a:r>
            <a:endParaRPr lang="en-US" altLang="ko-KR" i="0" u="none" strike="noStrik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69989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 4) </a:t>
            </a:r>
            <a:r>
              <a:rPr lang="ko-KR" alt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 수집</a:t>
            </a:r>
            <a:endParaRPr lang="en-US" altLang="ko-KR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69989">
              <a:lnSpc>
                <a:spcPct val="150000"/>
              </a:lnSpc>
            </a:pPr>
            <a:r>
              <a:rPr lang="en-US" altLang="ko-KR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 5)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단감의 불량 객체 수치화 과정</a:t>
            </a:r>
            <a:endParaRPr lang="en-US" altLang="ko-KR" i="0" u="none" strike="noStrike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F8784D3-0DAF-0ABF-EE6B-0AF543789A33}"/>
              </a:ext>
            </a:extLst>
          </p:cNvPr>
          <p:cNvSpPr txBox="1"/>
          <p:nvPr/>
        </p:nvSpPr>
        <p:spPr>
          <a:xfrm>
            <a:off x="6020517" y="989104"/>
            <a:ext cx="5659478" cy="3780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989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4. 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단감 등급 선별 </a:t>
            </a: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알고리즘</a:t>
            </a:r>
            <a:endParaRPr lang="en-US" altLang="ko-KR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69989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1) </a:t>
            </a:r>
            <a:r>
              <a:rPr lang="en-US" altLang="ko-KR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PyCaret</a:t>
            </a:r>
            <a:endParaRPr lang="en-US" altLang="ko-KR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69989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 2) </a:t>
            </a:r>
            <a:r>
              <a:rPr lang="en-US" altLang="ko-KR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EfficientDet</a:t>
            </a:r>
            <a:endParaRPr lang="en-US" altLang="ko-KR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69989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3)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단감 등급 선별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알고리즘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69989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 4) </a:t>
            </a:r>
            <a:r>
              <a:rPr lang="ko-KR" altLang="en-US" sz="1800" dirty="0"/>
              <a:t>알고리즘 단계별 결과 </a:t>
            </a:r>
            <a:endParaRPr lang="en-US" altLang="ko-KR" sz="1800" dirty="0"/>
          </a:p>
          <a:p>
            <a:pPr marL="269989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5. 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단감 결과 이미지 시각화 앱 </a:t>
            </a:r>
            <a:endParaRPr lang="en-US" altLang="ko-KR" b="1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69989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 1) </a:t>
            </a:r>
            <a:r>
              <a:rPr lang="ko-KR" alt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구조도</a:t>
            </a:r>
            <a:endParaRPr lang="en-US" altLang="ko-KR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69989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 2)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결과 화면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69989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6. </a:t>
            </a: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결론</a:t>
            </a:r>
            <a:endParaRPr lang="ko-KR" altLang="en-US"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C44972CC-353E-DD98-4B56-CC608087C68C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3D450E8F-326A-2D59-57B9-1239D8AE29DA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296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0C449A24-F929-1E0E-FE60-4EEC7F9B4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624431"/>
              </p:ext>
            </p:extLst>
          </p:nvPr>
        </p:nvGraphicFramePr>
        <p:xfrm>
          <a:off x="1072966" y="1910086"/>
          <a:ext cx="4453678" cy="1165101"/>
        </p:xfrm>
        <a:graphic>
          <a:graphicData uri="http://schemas.openxmlformats.org/drawingml/2006/table">
            <a:tbl>
              <a:tblPr/>
              <a:tblGrid>
                <a:gridCol w="1051179">
                  <a:extLst>
                    <a:ext uri="{9D8B030D-6E8A-4147-A177-3AD203B41FA5}">
                      <a16:colId xmlns:a16="http://schemas.microsoft.com/office/drawing/2014/main" xmlns="" val="2588662605"/>
                    </a:ext>
                  </a:extLst>
                </a:gridCol>
                <a:gridCol w="995854">
                  <a:extLst>
                    <a:ext uri="{9D8B030D-6E8A-4147-A177-3AD203B41FA5}">
                      <a16:colId xmlns:a16="http://schemas.microsoft.com/office/drawing/2014/main" xmlns="" val="3849125389"/>
                    </a:ext>
                  </a:extLst>
                </a:gridCol>
                <a:gridCol w="802215">
                  <a:extLst>
                    <a:ext uri="{9D8B030D-6E8A-4147-A177-3AD203B41FA5}">
                      <a16:colId xmlns:a16="http://schemas.microsoft.com/office/drawing/2014/main" xmlns="" val="2116824881"/>
                    </a:ext>
                  </a:extLst>
                </a:gridCol>
                <a:gridCol w="802215">
                  <a:extLst>
                    <a:ext uri="{9D8B030D-6E8A-4147-A177-3AD203B41FA5}">
                      <a16:colId xmlns:a16="http://schemas.microsoft.com/office/drawing/2014/main" xmlns="" val="2017343267"/>
                    </a:ext>
                  </a:extLst>
                </a:gridCol>
                <a:gridCol w="802215">
                  <a:extLst>
                    <a:ext uri="{9D8B030D-6E8A-4147-A177-3AD203B41FA5}">
                      <a16:colId xmlns:a16="http://schemas.microsoft.com/office/drawing/2014/main" xmlns="" val="1672604543"/>
                    </a:ext>
                  </a:extLst>
                </a:gridCol>
              </a:tblGrid>
              <a:tr h="326901">
                <a:tc>
                  <a:txBody>
                    <a:bodyPr/>
                    <a:lstStyle/>
                    <a:p>
                      <a:pPr fontAlgn="t"/>
                      <a:endParaRPr lang="ko-KR" altLang="en-US" sz="10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 err="1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IoU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b1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b2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b3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7693484"/>
                  </a:ext>
                </a:extLst>
              </a:tr>
              <a:tr h="228795">
                <a:tc rowSpan="3"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mean Average Precision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0.50:0.95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0.358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0.422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0.455</a:t>
                      </a:r>
                      <a:endParaRPr lang="ko-KR" altLang="en-US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94672905"/>
                  </a:ext>
                </a:extLst>
              </a:tr>
              <a:tr h="228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0.50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0.661</a:t>
                      </a:r>
                      <a:endParaRPr lang="ko-KR" alt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0.775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u="none" strike="noStrike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0.813</a:t>
                      </a:r>
                      <a:endParaRPr lang="ko-KR" altLang="en-US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11118764"/>
                  </a:ext>
                </a:extLst>
              </a:tr>
              <a:tr h="228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0.75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0.346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0.412</a:t>
                      </a:r>
                      <a:endParaRPr lang="ko-KR" alt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0.459</a:t>
                      </a:r>
                      <a:endParaRPr lang="ko-KR" altLang="en-US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326395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3661F843-3A0D-683B-AA9C-BA4262636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689891"/>
              </p:ext>
            </p:extLst>
          </p:nvPr>
        </p:nvGraphicFramePr>
        <p:xfrm>
          <a:off x="5853953" y="1448395"/>
          <a:ext cx="5385214" cy="1932604"/>
        </p:xfrm>
        <a:graphic>
          <a:graphicData uri="http://schemas.openxmlformats.org/drawingml/2006/table">
            <a:tbl>
              <a:tblPr/>
              <a:tblGrid>
                <a:gridCol w="1925630">
                  <a:extLst>
                    <a:ext uri="{9D8B030D-6E8A-4147-A177-3AD203B41FA5}">
                      <a16:colId xmlns:a16="http://schemas.microsoft.com/office/drawing/2014/main" xmlns="" val="2398176368"/>
                    </a:ext>
                  </a:extLst>
                </a:gridCol>
                <a:gridCol w="708212">
                  <a:extLst>
                    <a:ext uri="{9D8B030D-6E8A-4147-A177-3AD203B41FA5}">
                      <a16:colId xmlns:a16="http://schemas.microsoft.com/office/drawing/2014/main" xmlns="" val="3268564869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xmlns="" val="2175199203"/>
                    </a:ext>
                  </a:extLst>
                </a:gridCol>
                <a:gridCol w="654424">
                  <a:extLst>
                    <a:ext uri="{9D8B030D-6E8A-4147-A177-3AD203B41FA5}">
                      <a16:colId xmlns:a16="http://schemas.microsoft.com/office/drawing/2014/main" xmlns="" val="3284713143"/>
                    </a:ext>
                  </a:extLst>
                </a:gridCol>
                <a:gridCol w="833717">
                  <a:extLst>
                    <a:ext uri="{9D8B030D-6E8A-4147-A177-3AD203B41FA5}">
                      <a16:colId xmlns:a16="http://schemas.microsoft.com/office/drawing/2014/main" xmlns="" val="848595598"/>
                    </a:ext>
                  </a:extLst>
                </a:gridCol>
                <a:gridCol w="617772">
                  <a:extLst>
                    <a:ext uri="{9D8B030D-6E8A-4147-A177-3AD203B41FA5}">
                      <a16:colId xmlns:a16="http://schemas.microsoft.com/office/drawing/2014/main" xmlns="" val="2834115767"/>
                    </a:ext>
                  </a:extLst>
                </a:gridCol>
              </a:tblGrid>
              <a:tr h="272408">
                <a:tc>
                  <a:txBody>
                    <a:bodyPr/>
                    <a:lstStyle/>
                    <a:p>
                      <a:pPr marR="64046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Model</a:t>
                      </a:r>
                      <a:endParaRPr lang="en-US" sz="1000" dirty="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R="64046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Accuracy</a:t>
                      </a:r>
                      <a:endParaRPr lang="en-US" sz="1000" dirty="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R="64046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AUC</a:t>
                      </a:r>
                      <a:endParaRPr lang="en-US" sz="1000" dirty="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R="64046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Recall</a:t>
                      </a:r>
                      <a:endParaRPr lang="en-US" sz="1000" dirty="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R="64046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Precision</a:t>
                      </a:r>
                      <a:endParaRPr lang="en-US" sz="1000" dirty="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R="64046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F1</a:t>
                      </a:r>
                      <a:endParaRPr lang="en-US" sz="1000" dirty="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3549685"/>
                  </a:ext>
                </a:extLst>
              </a:tr>
              <a:tr h="261086"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Gradient Boosting Classifier</a:t>
                      </a:r>
                      <a:endParaRPr lang="en-US" sz="1000" b="1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0.9188</a:t>
                      </a:r>
                      <a:endParaRPr lang="ko-KR" altLang="en-US" sz="1000" b="1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u="none" strike="noStrike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0.9738</a:t>
                      </a:r>
                      <a:endParaRPr lang="ko-KR" altLang="en-US" sz="1000" b="1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u="none" strike="noStrike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0.8361</a:t>
                      </a:r>
                      <a:endParaRPr lang="ko-KR" altLang="en-US" sz="1000" b="1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u="none" strike="noStrike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0.9120</a:t>
                      </a:r>
                      <a:endParaRPr lang="ko-KR" altLang="en-US" sz="1000" b="1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u="none" strike="noStrike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0.9084</a:t>
                      </a:r>
                      <a:endParaRPr lang="ko-KR" altLang="en-US" sz="1000" b="1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58352162"/>
                  </a:ext>
                </a:extLst>
              </a:tr>
              <a:tr h="273751"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Extra Trees Classifier</a:t>
                      </a:r>
                      <a:endParaRPr lang="en-US" sz="1000" b="1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u="none" strike="noStrike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0.9188</a:t>
                      </a:r>
                      <a:endParaRPr lang="ko-KR" altLang="en-US" sz="1000" b="1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u="none" strike="noStrike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0.9923</a:t>
                      </a:r>
                      <a:endParaRPr lang="ko-KR" altLang="en-US" sz="1000" b="1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u="none" strike="noStrike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0.8572</a:t>
                      </a:r>
                      <a:endParaRPr lang="ko-KR" altLang="en-US" sz="1000" b="1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u="none" strike="noStrike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0.9206</a:t>
                      </a:r>
                      <a:endParaRPr lang="ko-KR" altLang="en-US" sz="1000" b="1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i="0" u="none" strike="noStrike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0.9136</a:t>
                      </a:r>
                      <a:endParaRPr lang="ko-KR" altLang="en-US" sz="1000" b="1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72946772"/>
                  </a:ext>
                </a:extLst>
              </a:tr>
              <a:tr h="272408"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Logistic Regression</a:t>
                      </a:r>
                      <a:endParaRPr lang="en-US" sz="100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0.9062</a:t>
                      </a:r>
                      <a:endParaRPr lang="ko-KR" altLang="en-US" sz="100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0.9046</a:t>
                      </a:r>
                      <a:endParaRPr lang="ko-KR" altLang="en-US" sz="100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0.8270</a:t>
                      </a:r>
                      <a:endParaRPr lang="ko-KR" altLang="en-US" sz="100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0.8986</a:t>
                      </a:r>
                      <a:endParaRPr lang="ko-KR" altLang="en-US" sz="100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0.8905</a:t>
                      </a:r>
                      <a:endParaRPr lang="ko-KR" altLang="en-US" sz="100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55707158"/>
                  </a:ext>
                </a:extLst>
              </a:tr>
              <a:tr h="287397"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Random Forest Classifier</a:t>
                      </a:r>
                      <a:endParaRPr lang="en-US" sz="100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0.9062</a:t>
                      </a:r>
                      <a:endParaRPr lang="ko-KR" altLang="en-US" sz="100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0.9866</a:t>
                      </a:r>
                      <a:endParaRPr lang="ko-KR" altLang="en-US" sz="100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0.8431</a:t>
                      </a:r>
                      <a:endParaRPr lang="ko-KR" altLang="en-US" sz="100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0.9207</a:t>
                      </a:r>
                      <a:endParaRPr lang="ko-KR" altLang="en-US" sz="100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0.9047</a:t>
                      </a:r>
                      <a:endParaRPr lang="ko-KR" altLang="en-US" sz="100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82549750"/>
                  </a:ext>
                </a:extLst>
              </a:tr>
              <a:tr h="284020"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K Neighbors Classifier</a:t>
                      </a:r>
                      <a:endParaRPr lang="en-US" sz="1000" dirty="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0.8875</a:t>
                      </a:r>
                      <a:endParaRPr lang="ko-KR" altLang="en-US" sz="100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0.9654</a:t>
                      </a:r>
                      <a:endParaRPr lang="ko-KR" altLang="en-US" sz="100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0.7828</a:t>
                      </a:r>
                      <a:endParaRPr lang="ko-KR" altLang="en-US" sz="100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0.8752</a:t>
                      </a:r>
                      <a:endParaRPr lang="ko-KR" altLang="en-US" sz="100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0.8709</a:t>
                      </a:r>
                      <a:endParaRPr lang="ko-KR" altLang="en-US" sz="100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942959"/>
                  </a:ext>
                </a:extLst>
              </a:tr>
              <a:tr h="272408"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Naive Bayes</a:t>
                      </a:r>
                      <a:endParaRPr lang="en-US" sz="100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0.8875</a:t>
                      </a:r>
                      <a:endParaRPr lang="ko-KR" altLang="en-US" sz="100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0.9381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0.8100</a:t>
                      </a:r>
                      <a:endParaRPr lang="ko-KR" altLang="en-US" sz="100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0.9173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</a:rPr>
                        <a:t>0.8867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8906" marR="58906" marT="58906" marB="58906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86569528"/>
                  </a:ext>
                </a:extLst>
              </a:tr>
            </a:tbl>
          </a:graphicData>
        </a:graphic>
      </p:graphicFrame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B17B9242-F5FB-4B3A-7101-CB2B6A5C2FAA}"/>
              </a:ext>
            </a:extLst>
          </p:cNvPr>
          <p:cNvSpPr txBox="1">
            <a:spLocks/>
          </p:cNvSpPr>
          <p:nvPr/>
        </p:nvSpPr>
        <p:spPr>
          <a:xfrm>
            <a:off x="785918" y="428227"/>
            <a:ext cx="6627894" cy="548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단감 선별 알고리즘 단계별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F61CEAB-5D31-1665-DFCB-680393AACA35}"/>
              </a:ext>
            </a:extLst>
          </p:cNvPr>
          <p:cNvSpPr txBox="1"/>
          <p:nvPr/>
        </p:nvSpPr>
        <p:spPr>
          <a:xfrm>
            <a:off x="2044293" y="3075187"/>
            <a:ext cx="2510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EfficientDet</a:t>
            </a:r>
            <a:r>
              <a:rPr lang="en-US" altLang="ko-KR" dirty="0"/>
              <a:t> </a:t>
            </a:r>
            <a:r>
              <a:rPr lang="ko-KR" altLang="en-US" dirty="0"/>
              <a:t>모델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F699AE3-A2AA-7410-69D2-BBDDCFCC05F7}"/>
              </a:ext>
            </a:extLst>
          </p:cNvPr>
          <p:cNvSpPr txBox="1"/>
          <p:nvPr/>
        </p:nvSpPr>
        <p:spPr>
          <a:xfrm>
            <a:off x="7304001" y="3430539"/>
            <a:ext cx="227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PyCaret</a:t>
            </a:r>
            <a:r>
              <a:rPr lang="en-US" altLang="ko-KR" dirty="0"/>
              <a:t> </a:t>
            </a:r>
            <a:r>
              <a:rPr lang="ko-KR" altLang="en-US" dirty="0" err="1"/>
              <a:t>모델별</a:t>
            </a:r>
            <a:r>
              <a:rPr lang="ko-KR" altLang="en-US" dirty="0"/>
              <a:t> 결과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300555E6-59D2-4E4B-D8F5-E67EAE46E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193425"/>
              </p:ext>
            </p:extLst>
          </p:nvPr>
        </p:nvGraphicFramePr>
        <p:xfrm>
          <a:off x="3187843" y="4236772"/>
          <a:ext cx="5816314" cy="1248410"/>
        </p:xfrm>
        <a:graphic>
          <a:graphicData uri="http://schemas.openxmlformats.org/drawingml/2006/table">
            <a:tbl>
              <a:tblPr/>
              <a:tblGrid>
                <a:gridCol w="1049051">
                  <a:extLst>
                    <a:ext uri="{9D8B030D-6E8A-4147-A177-3AD203B41FA5}">
                      <a16:colId xmlns:a16="http://schemas.microsoft.com/office/drawing/2014/main" xmlns="" val="3925643038"/>
                    </a:ext>
                  </a:extLst>
                </a:gridCol>
                <a:gridCol w="1489937">
                  <a:extLst>
                    <a:ext uri="{9D8B030D-6E8A-4147-A177-3AD203B41FA5}">
                      <a16:colId xmlns:a16="http://schemas.microsoft.com/office/drawing/2014/main" xmlns="" val="1077241683"/>
                    </a:ext>
                  </a:extLst>
                </a:gridCol>
                <a:gridCol w="881371">
                  <a:extLst>
                    <a:ext uri="{9D8B030D-6E8A-4147-A177-3AD203B41FA5}">
                      <a16:colId xmlns:a16="http://schemas.microsoft.com/office/drawing/2014/main" xmlns="" val="1669123528"/>
                    </a:ext>
                  </a:extLst>
                </a:gridCol>
                <a:gridCol w="891863">
                  <a:extLst>
                    <a:ext uri="{9D8B030D-6E8A-4147-A177-3AD203B41FA5}">
                      <a16:colId xmlns:a16="http://schemas.microsoft.com/office/drawing/2014/main" xmlns="" val="3837968042"/>
                    </a:ext>
                  </a:extLst>
                </a:gridCol>
                <a:gridCol w="715198">
                  <a:extLst>
                    <a:ext uri="{9D8B030D-6E8A-4147-A177-3AD203B41FA5}">
                      <a16:colId xmlns:a16="http://schemas.microsoft.com/office/drawing/2014/main" xmlns="" val="1789678439"/>
                    </a:ext>
                  </a:extLst>
                </a:gridCol>
                <a:gridCol w="788894">
                  <a:extLst>
                    <a:ext uri="{9D8B030D-6E8A-4147-A177-3AD203B41FA5}">
                      <a16:colId xmlns:a16="http://schemas.microsoft.com/office/drawing/2014/main" xmlns="" val="3858277140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EfficientDet</a:t>
                      </a:r>
                      <a:endParaRPr 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Classifier</a:t>
                      </a:r>
                      <a:endParaRPr 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Accuracy</a:t>
                      </a:r>
                      <a:endParaRPr lang="en-US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Precision</a:t>
                      </a:r>
                      <a:endParaRPr lang="en-US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Recall</a:t>
                      </a:r>
                      <a:endParaRPr lang="en-US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F1 Score</a:t>
                      </a:r>
                      <a:endParaRPr 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22183727"/>
                  </a:ext>
                </a:extLst>
              </a:tr>
              <a:tr h="400050">
                <a:tc rowSpan="2"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B3</a:t>
                      </a:r>
                      <a:endParaRPr 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Gradient Boosting Classifier</a:t>
                      </a:r>
                      <a:endParaRPr lang="en-US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0.81</a:t>
                      </a:r>
                      <a:endParaRPr lang="ko-KR" altLang="en-US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0.83</a:t>
                      </a:r>
                      <a:endParaRPr lang="ko-KR" altLang="en-US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0.82</a:t>
                      </a:r>
                      <a:endParaRPr lang="ko-KR" altLang="en-US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0.81</a:t>
                      </a:r>
                      <a:endParaRPr lang="ko-KR" altLang="en-US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08799500"/>
                  </a:ext>
                </a:extLst>
              </a:tr>
              <a:tr h="2558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Extra Trees </a:t>
                      </a:r>
                    </a:p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Classifier</a:t>
                      </a:r>
                      <a:endParaRPr lang="en-US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0.80</a:t>
                      </a:r>
                      <a:endParaRPr lang="ko-KR" altLang="en-US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0.83</a:t>
                      </a:r>
                      <a:endParaRPr lang="ko-KR" altLang="en-US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0.80</a:t>
                      </a:r>
                      <a:endParaRPr lang="ko-KR" altLang="en-US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64046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0.80</a:t>
                      </a:r>
                      <a:endParaRPr lang="ko-KR" altLang="en-US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8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195901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A4CFFA7-FA55-38E5-F263-1465A8C3323C}"/>
              </a:ext>
            </a:extLst>
          </p:cNvPr>
          <p:cNvSpPr txBox="1"/>
          <p:nvPr/>
        </p:nvSpPr>
        <p:spPr>
          <a:xfrm>
            <a:off x="4679576" y="5550161"/>
            <a:ext cx="3263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단감 등급 선별 알고리즘 결과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51AD0B8F-E81B-F852-DD47-BAF47DDBE1E7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E3DC7FA6-6D32-F276-1308-C3E5B2D0B487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267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xmlns="" id="{2E972FDF-A860-290A-2207-198D8A64A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989" y="1188898"/>
            <a:ext cx="4518860" cy="493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95E52E8F-A815-D10D-A310-33ED2DAD9EE8}"/>
              </a:ext>
            </a:extLst>
          </p:cNvPr>
          <p:cNvSpPr txBox="1">
            <a:spLocks/>
          </p:cNvSpPr>
          <p:nvPr/>
        </p:nvSpPr>
        <p:spPr>
          <a:xfrm>
            <a:off x="785918" y="428227"/>
            <a:ext cx="6627894" cy="548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단감 결과 이미지 시각화 앱 구조도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C7F99704-AD68-82A1-1CC0-997811556B29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D1676D93-EF36-4123-A025-935588D94F61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6672648" y="1672610"/>
            <a:ext cx="45060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XML </a:t>
            </a:r>
            <a:r>
              <a:rPr lang="ko-KR" altLang="en-US" dirty="0"/>
              <a:t>데이터 </a:t>
            </a:r>
            <a:r>
              <a:rPr lang="ko-KR" altLang="en-US" dirty="0" smtClean="0"/>
              <a:t>불러오기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이미지 </a:t>
            </a:r>
            <a:r>
              <a:rPr lang="ko-KR" altLang="en-US" dirty="0"/>
              <a:t>데이터 </a:t>
            </a:r>
            <a:r>
              <a:rPr lang="ko-KR" altLang="en-US" dirty="0" smtClean="0"/>
              <a:t>불러오기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카테고리 </a:t>
            </a:r>
            <a:r>
              <a:rPr lang="ko-KR" altLang="en-US" dirty="0"/>
              <a:t>선택 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모델의 </a:t>
            </a:r>
            <a:r>
              <a:rPr lang="ko-KR" altLang="en-US" dirty="0"/>
              <a:t>성능 및 </a:t>
            </a:r>
            <a:r>
              <a:rPr lang="ko-KR" altLang="en-US" dirty="0" err="1"/>
              <a:t>오분류</a:t>
            </a:r>
            <a:r>
              <a:rPr lang="ko-KR" altLang="en-US" dirty="0"/>
              <a:t> 카테고리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1976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97007577-8C77-EDBC-4061-2772D7E94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26" y="1639877"/>
            <a:ext cx="5464439" cy="451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노란색, 다채로운, 바닥, 꽃이(가) 표시된 사진&#10;&#10;자동 생성된 설명">
            <a:extLst>
              <a:ext uri="{FF2B5EF4-FFF2-40B4-BE49-F238E27FC236}">
                <a16:creationId xmlns:a16="http://schemas.microsoft.com/office/drawing/2014/main" xmlns="" id="{6B969F35-9635-E074-AEBA-3C419CCF6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18" y="1639877"/>
            <a:ext cx="5464439" cy="4523477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xmlns="" id="{D13D43F6-1716-EFAD-BC95-79492C83D8C9}"/>
              </a:ext>
            </a:extLst>
          </p:cNvPr>
          <p:cNvSpPr txBox="1">
            <a:spLocks/>
          </p:cNvSpPr>
          <p:nvPr/>
        </p:nvSpPr>
        <p:spPr>
          <a:xfrm>
            <a:off x="785918" y="428227"/>
            <a:ext cx="6627894" cy="548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단감 결과 이미지 시각화 결과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EAF5F7-026B-BA3F-8978-EB5582F37EC0}"/>
              </a:ext>
            </a:extLst>
          </p:cNvPr>
          <p:cNvSpPr txBox="1"/>
          <p:nvPr/>
        </p:nvSpPr>
        <p:spPr>
          <a:xfrm>
            <a:off x="785918" y="1000565"/>
            <a:ext cx="747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앱 실행 결과 및 모델의 결과 이미지 시각화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02BFBA76-8C2D-4EAD-8C47-E6E59B492A8A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464F3DB6-A777-6990-0842-DBA6C9F14F44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946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1D286BB-B17C-0699-E88B-CB3DDA1E55AB}"/>
              </a:ext>
            </a:extLst>
          </p:cNvPr>
          <p:cNvSpPr txBox="1">
            <a:spLocks/>
          </p:cNvSpPr>
          <p:nvPr/>
        </p:nvSpPr>
        <p:spPr>
          <a:xfrm>
            <a:off x="785918" y="428227"/>
            <a:ext cx="6627894" cy="548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결론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0500B8F-FA6F-408C-5795-BF39B2FF3DF5}"/>
              </a:ext>
            </a:extLst>
          </p:cNvPr>
          <p:cNvSpPr txBox="1"/>
          <p:nvPr/>
        </p:nvSpPr>
        <p:spPr>
          <a:xfrm>
            <a:off x="898676" y="977152"/>
            <a:ext cx="10300627" cy="5358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* </a:t>
            </a:r>
            <a:r>
              <a:rPr lang="ko-KR" altLang="en-US" sz="1800" b="1" kern="0" spc="0" dirty="0" err="1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합성곱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신경망 이미지 분류 모델 대비 개선점</a:t>
            </a:r>
            <a:endParaRPr lang="en-US" altLang="ko-KR" sz="1800" b="1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신명조"/>
                <a:ea typeface="한양신명조"/>
              </a:rPr>
              <a:t>  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한양신명조"/>
              </a:rPr>
              <a:t>1.  </a:t>
            </a:r>
            <a:r>
              <a:rPr lang="ko-KR" altLang="en-US" kern="0" dirty="0" err="1">
                <a:solidFill>
                  <a:srgbClr val="000000"/>
                </a:solidFill>
                <a:latin typeface="한양신명조"/>
                <a:ea typeface="한양신명조"/>
              </a:rPr>
              <a:t>머신러닝</a:t>
            </a:r>
            <a:r>
              <a:rPr lang="ko-KR" altLang="en-US" kern="0" dirty="0">
                <a:solidFill>
                  <a:srgbClr val="000000"/>
                </a:solidFill>
                <a:latin typeface="한양신명조"/>
                <a:ea typeface="한양신명조"/>
              </a:rPr>
              <a:t> 모델과 객체 탐지 모델의 결합으로 </a:t>
            </a:r>
            <a:endParaRPr lang="en-US" altLang="ko-KR" kern="0" dirty="0">
              <a:solidFill>
                <a:srgbClr val="000000"/>
              </a:solidFill>
              <a:latin typeface="한양신명조"/>
              <a:ea typeface="한양신명조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dirty="0">
                <a:solidFill>
                  <a:srgbClr val="000000"/>
                </a:solidFill>
                <a:latin typeface="한양신명조"/>
                <a:ea typeface="한양신명조"/>
              </a:rPr>
              <a:t>       이미지를 통한 </a:t>
            </a:r>
            <a:r>
              <a:rPr lang="ko-KR" altLang="en-US" kern="0" dirty="0" err="1">
                <a:solidFill>
                  <a:srgbClr val="000000"/>
                </a:solidFill>
                <a:latin typeface="한양신명조"/>
                <a:ea typeface="한양신명조"/>
              </a:rPr>
              <a:t>머신러닝</a:t>
            </a:r>
            <a:r>
              <a:rPr lang="ko-KR" altLang="en-US" kern="0" dirty="0">
                <a:solidFill>
                  <a:srgbClr val="000000"/>
                </a:solidFill>
                <a:latin typeface="한양신명조"/>
                <a:ea typeface="한양신명조"/>
              </a:rPr>
              <a:t> 분류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한양신명조"/>
              </a:rPr>
              <a:t>.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한양신명조"/>
              </a:rPr>
              <a:t>  2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불량 객체의 종류별 개수 및 면적의 정량적 파악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en-US" altLang="ko-KR" kern="0" dirty="0">
              <a:solidFill>
                <a:srgbClr val="000000"/>
              </a:solidFill>
              <a:latin typeface="한양신명조"/>
              <a:ea typeface="한양신명조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한양신명조"/>
              </a:rPr>
              <a:t>  3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불량의 종류와 크기에 따른 가중치 부여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한양신명조"/>
              </a:rPr>
              <a:t>  4. </a:t>
            </a:r>
            <a:r>
              <a:rPr lang="ko-KR" altLang="en-US" kern="0" dirty="0">
                <a:solidFill>
                  <a:srgbClr val="000000"/>
                </a:solidFill>
                <a:latin typeface="한양신명조"/>
                <a:ea typeface="한양신명조"/>
              </a:rPr>
              <a:t>작은 불량 객체의 인식 가능</a:t>
            </a:r>
            <a:r>
              <a:rPr lang="en-US" altLang="ko-KR" kern="0" dirty="0">
                <a:solidFill>
                  <a:srgbClr val="000000"/>
                </a:solidFill>
                <a:latin typeface="한양신명조"/>
                <a:ea typeface="한양신명조"/>
              </a:rPr>
              <a:t>.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 5.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불량 객체 종류의 범위 확대 및 양품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품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파지의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한양신명조"/>
              <a:ea typeface="한양신명조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      3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단계 선별이 가능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  <a:latin typeface="한양신명조"/>
            </a:endParaRPr>
          </a:p>
          <a:p>
            <a:pPr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dirty="0">
                <a:solidFill>
                  <a:srgbClr val="000000"/>
                </a:solidFill>
                <a:latin typeface="한양신명조"/>
              </a:rPr>
              <a:t>* </a:t>
            </a:r>
            <a:r>
              <a:rPr lang="ko-KR" altLang="en-US" b="1" kern="0" dirty="0">
                <a:solidFill>
                  <a:srgbClr val="000000"/>
                </a:solidFill>
                <a:latin typeface="한양신명조"/>
              </a:rPr>
              <a:t>한계 및 추가 연구</a:t>
            </a:r>
            <a:endParaRPr lang="en-US" altLang="ko-KR" b="1" kern="0" dirty="0">
              <a:solidFill>
                <a:srgbClr val="000000"/>
              </a:solidFill>
              <a:latin typeface="한양신명조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 1.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조도와 색상의 영향에 매우 민감한 홍시와 같은 객체 판별은 좋은 성능을 보여주지 못하는 한계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en-US" altLang="ko-KR" kern="0" dirty="0">
              <a:solidFill>
                <a:srgbClr val="000000"/>
              </a:solidFill>
              <a:latin typeface="한양신명조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  2.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임베디드 시스템과 자동화된 기기에 적용한다면 더욱 고도화된 분류 기계의 제작도 필요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양신명조"/>
                <a:ea typeface="한양신명조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6EC2E402-6C8F-94ED-D5BA-BC747156C305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E9039EB8-F4BF-FA54-3321-536297B34064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1595CBBE-6607-C494-8B8B-1B5C06F69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426124"/>
              </p:ext>
            </p:extLst>
          </p:nvPr>
        </p:nvGraphicFramePr>
        <p:xfrm>
          <a:off x="6742071" y="1375076"/>
          <a:ext cx="4551253" cy="2672080"/>
        </p:xfrm>
        <a:graphic>
          <a:graphicData uri="http://schemas.openxmlformats.org/drawingml/2006/table">
            <a:tbl>
              <a:tblPr/>
              <a:tblGrid>
                <a:gridCol w="1468783">
                  <a:extLst>
                    <a:ext uri="{9D8B030D-6E8A-4147-A177-3AD203B41FA5}">
                      <a16:colId xmlns:a16="http://schemas.microsoft.com/office/drawing/2014/main" xmlns="" val="3988147109"/>
                    </a:ext>
                  </a:extLst>
                </a:gridCol>
                <a:gridCol w="1584199">
                  <a:extLst>
                    <a:ext uri="{9D8B030D-6E8A-4147-A177-3AD203B41FA5}">
                      <a16:colId xmlns:a16="http://schemas.microsoft.com/office/drawing/2014/main" xmlns="" val="3066781184"/>
                    </a:ext>
                  </a:extLst>
                </a:gridCol>
                <a:gridCol w="1498271">
                  <a:extLst>
                    <a:ext uri="{9D8B030D-6E8A-4147-A177-3AD203B41FA5}">
                      <a16:colId xmlns:a16="http://schemas.microsoft.com/office/drawing/2014/main" xmlns="" val="234009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단감 등급 선별 알고리즘</a:t>
                      </a:r>
                    </a:p>
                  </a:txBody>
                  <a:tcPr marL="63500" marR="63500" marT="63500" marB="63500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합성곱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 신경망 </a:t>
                      </a:r>
                      <a:endParaRPr lang="en-US" altLang="ko-KR" sz="1000" b="1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  <a:ea typeface="한양신명조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이미지 분류 모델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79237081"/>
                  </a:ext>
                </a:extLst>
              </a:tr>
              <a:tr h="167132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객체 탐지 모델의 장점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8004343"/>
                  </a:ext>
                </a:extLst>
              </a:tr>
              <a:tr h="1671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불량 요인 식별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○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500" marR="63500" marT="63500" marB="63500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×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3500" marR="63500" marT="63500" marB="63500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69712771"/>
                  </a:ext>
                </a:extLst>
              </a:tr>
              <a:tr h="1671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불량 요인 정량화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500" marR="63500" marT="63500" marB="63500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○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500" marR="63500" marT="63500" marB="63500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×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3500" marR="63500" marT="63500" marB="63500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38169170"/>
                  </a:ext>
                </a:extLst>
              </a:tr>
              <a:tr h="1671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특정 파지 상품 제거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500" marR="63500" marT="63500" marB="63500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○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500" marR="63500" marT="63500" marB="63500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×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3500" marR="63500" marT="63500" marB="63500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66087792"/>
                  </a:ext>
                </a:extLst>
              </a:tr>
              <a:tr h="167132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다중 클래스 분류에 의한 장점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97320015"/>
                  </a:ext>
                </a:extLst>
              </a:tr>
              <a:tr h="1671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분류 클래스 개수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500" marR="63500" marT="63500" marB="63500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3500" marR="63500" marT="63500" marB="63500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63500" marR="63500" marT="63500" marB="63500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77608348"/>
                  </a:ext>
                </a:extLst>
              </a:tr>
              <a:tr h="1671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오분류로 인한 비용 발생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3500" marR="63500" marT="63500" marB="63500" anchor="ctr">
                    <a:lnL>
                      <a:noFill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최소화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정확도에 의존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229077"/>
                  </a:ext>
                </a:extLst>
              </a:tr>
              <a:tr h="167132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전체적 장점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7935562"/>
                  </a:ext>
                </a:extLst>
              </a:tr>
              <a:tr h="17335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출하 상품에 기반을 둔 특정 불량 요인 식별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>
                      <a:noFill/>
                    </a:lnL>
                    <a:lnR>
                      <a:noFill/>
                    </a:lnR>
                    <a:lnT w="1435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02971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773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754ACD7-4008-2A45-346A-F33AF9833C49}"/>
              </a:ext>
            </a:extLst>
          </p:cNvPr>
          <p:cNvSpPr txBox="1"/>
          <p:nvPr/>
        </p:nvSpPr>
        <p:spPr>
          <a:xfrm>
            <a:off x="4179169" y="2239440"/>
            <a:ext cx="3832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/>
              <a:t>감사합니다</a:t>
            </a:r>
            <a:r>
              <a:rPr lang="en-US" altLang="ko-KR" sz="5400" dirty="0"/>
              <a:t>.</a:t>
            </a:r>
            <a:endParaRPr lang="ko-KR" altLang="en-US" sz="54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F2C0B438-8017-12C2-95F8-CFA093D92732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7FBE80E6-3D3B-97B0-A32A-F2C1C67F8F04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36FBE0A-519E-9B1F-AEEE-7E02705D968C}"/>
              </a:ext>
            </a:extLst>
          </p:cNvPr>
          <p:cNvSpPr txBox="1"/>
          <p:nvPr/>
        </p:nvSpPr>
        <p:spPr>
          <a:xfrm>
            <a:off x="10727486" y="6174600"/>
            <a:ext cx="889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노 승 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DABCBF-94F7-C28D-B4CB-77E414C0A903}"/>
              </a:ext>
            </a:extLst>
          </p:cNvPr>
          <p:cNvSpPr txBox="1"/>
          <p:nvPr/>
        </p:nvSpPr>
        <p:spPr>
          <a:xfrm>
            <a:off x="4656080" y="3242723"/>
            <a:ext cx="2878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 H A N K   Y O U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5F05E0B-25DE-FAE5-B80D-93843D03EC8F}"/>
              </a:ext>
            </a:extLst>
          </p:cNvPr>
          <p:cNvSpPr txBox="1"/>
          <p:nvPr/>
        </p:nvSpPr>
        <p:spPr>
          <a:xfrm>
            <a:off x="8420007" y="5912842"/>
            <a:ext cx="3305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정보통신공학과 산업대학원 석사과정</a:t>
            </a:r>
          </a:p>
        </p:txBody>
      </p:sp>
    </p:spTree>
    <p:extLst>
      <p:ext uri="{BB962C8B-B14F-4D97-AF65-F5344CB8AC3E}">
        <p14:creationId xmlns:p14="http://schemas.microsoft.com/office/powerpoint/2010/main" val="3761887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861413-EF1F-5651-492A-D46AF04CE29D}"/>
              </a:ext>
            </a:extLst>
          </p:cNvPr>
          <p:cNvSpPr txBox="1"/>
          <p:nvPr/>
        </p:nvSpPr>
        <p:spPr>
          <a:xfrm>
            <a:off x="785918" y="1222414"/>
            <a:ext cx="1061672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2889" indent="-342900">
              <a:buFontTx/>
              <a:buChar char="-"/>
            </a:pPr>
            <a:r>
              <a:rPr lang="ko-KR" altLang="en-US" sz="2000" b="0" dirty="0">
                <a:effectLst/>
              </a:rPr>
              <a:t>농가의 인력 부족 문제로 인한 자동화 기술개발의 필요성</a:t>
            </a:r>
            <a:r>
              <a:rPr lang="en-US" altLang="ko-KR" sz="2000" b="0" dirty="0">
                <a:effectLst/>
              </a:rPr>
              <a:t>.</a:t>
            </a:r>
            <a:endParaRPr lang="en-US" altLang="ko-KR" sz="2000" dirty="0"/>
          </a:p>
          <a:p>
            <a:pPr marL="612889" indent="-342900">
              <a:buFontTx/>
              <a:buChar char="-"/>
            </a:pPr>
            <a:endParaRPr lang="en-US" altLang="ko-KR" sz="2000" dirty="0"/>
          </a:p>
          <a:p>
            <a:pPr marL="612889" indent="-342900">
              <a:buFontTx/>
              <a:buChar char="-"/>
            </a:pPr>
            <a:r>
              <a:rPr lang="ko-KR" altLang="en-US" sz="2000" dirty="0"/>
              <a:t>대한민국 인구구조 빠른 속도로 고령화로 인한 </a:t>
            </a:r>
            <a:r>
              <a:rPr lang="ko-KR" altLang="en-US" sz="2000" b="0" dirty="0">
                <a:effectLst/>
              </a:rPr>
              <a:t>노동 가능 인구의 급격한 감소로 농업 분야에 큰 영향을 미침</a:t>
            </a:r>
            <a:r>
              <a:rPr lang="en-US" altLang="ko-KR" sz="2000" b="0" dirty="0">
                <a:effectLst/>
              </a:rPr>
              <a:t>.</a:t>
            </a:r>
          </a:p>
          <a:p>
            <a:pPr marL="612889" indent="-342900">
              <a:buFontTx/>
              <a:buChar char="-"/>
            </a:pPr>
            <a:endParaRPr lang="en-US" altLang="ko-KR" sz="2000" dirty="0"/>
          </a:p>
          <a:p>
            <a:pPr marL="612889" indent="-342900">
              <a:buFontTx/>
              <a:buChar char="-"/>
            </a:pPr>
            <a:r>
              <a:rPr lang="ko-KR" altLang="en-US" sz="2000" b="0" dirty="0">
                <a:effectLst/>
              </a:rPr>
              <a:t>농업 분야의 특성상 수확시기에 노동이 집약되어 있기에 임시적으로 참여할 노동자를 찾기가 어려움</a:t>
            </a:r>
            <a:r>
              <a:rPr lang="en-US" altLang="ko-KR" sz="2000" b="0" dirty="0">
                <a:effectLst/>
              </a:rPr>
              <a:t>.</a:t>
            </a:r>
          </a:p>
          <a:p>
            <a:pPr marL="612889" indent="-342900">
              <a:buFontTx/>
              <a:buChar char="-"/>
            </a:pPr>
            <a:endParaRPr lang="en-US" altLang="ko-KR" sz="2000" dirty="0"/>
          </a:p>
          <a:p>
            <a:pPr marL="612889" indent="-342900">
              <a:buFontTx/>
              <a:buChar char="-"/>
            </a:pPr>
            <a:r>
              <a:rPr lang="ko-KR" altLang="en-US" sz="2000" b="0" dirty="0">
                <a:effectLst/>
              </a:rPr>
              <a:t>최근 농업 분야의 노동력 부족 문제를 해결하기 위한 자동화 기계에 관한 연구가 활발히 이루어지고 있음</a:t>
            </a:r>
            <a:r>
              <a:rPr lang="en-US" altLang="ko-KR" sz="2000" dirty="0"/>
              <a:t>.</a:t>
            </a:r>
          </a:p>
          <a:p>
            <a:pPr marL="612889" indent="-342900">
              <a:buFontTx/>
              <a:buChar char="-"/>
            </a:pPr>
            <a:endParaRPr lang="en-US" altLang="ko-KR" sz="2000" dirty="0"/>
          </a:p>
          <a:p>
            <a:pPr marL="612889" indent="-342900">
              <a:buFontTx/>
              <a:buChar char="-"/>
            </a:pPr>
            <a:r>
              <a:rPr lang="ko-KR" altLang="en-US" sz="2000" dirty="0"/>
              <a:t>출하 시기의 단감의 등급 분류 작업 자동화 알고리즘 개발</a:t>
            </a:r>
            <a:r>
              <a:rPr lang="en-US" altLang="ko-KR" sz="2000" dirty="0"/>
              <a:t>.</a:t>
            </a:r>
          </a:p>
          <a:p>
            <a:pPr marL="612889" indent="-342900">
              <a:buFontTx/>
              <a:buChar char="-"/>
            </a:pPr>
            <a:endParaRPr lang="en-US" altLang="ko-KR" sz="2000" b="0" dirty="0">
              <a:effectLst/>
            </a:endParaRPr>
          </a:p>
          <a:p>
            <a:pPr marL="612889" indent="-342900">
              <a:buFontTx/>
              <a:buChar char="-"/>
            </a:pPr>
            <a:r>
              <a:rPr lang="ko-KR" altLang="en-US" sz="2000" b="0" dirty="0" err="1">
                <a:effectLst/>
              </a:rPr>
              <a:t>머신러닝</a:t>
            </a:r>
            <a:r>
              <a:rPr lang="ko-KR" altLang="en-US" sz="2000" b="0" dirty="0">
                <a:effectLst/>
              </a:rPr>
              <a:t> 분류와 객체 탐지의 장점을 결합한 단감 등급 선별 알고리즘 구축</a:t>
            </a:r>
            <a:r>
              <a:rPr lang="en-US" altLang="ko-KR" sz="2000" b="0" dirty="0">
                <a:effectLst/>
              </a:rPr>
              <a:t>.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xmlns="" id="{7FF552C7-1753-648E-7E76-E100F7014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18" y="428227"/>
            <a:ext cx="5775303" cy="548925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연구의 필요성 및 목적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09C0B339-BBD3-2ACC-8932-5A00EFC19299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0E560676-FF23-B349-63CE-5D7924111943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875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0F7FAD60-9C96-B2FE-76EE-D45F7918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525" y="3292549"/>
            <a:ext cx="8792386" cy="168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7C27160F-C634-08C2-FFC0-8742208F6905}"/>
              </a:ext>
            </a:extLst>
          </p:cNvPr>
          <p:cNvSpPr txBox="1">
            <a:spLocks/>
          </p:cNvSpPr>
          <p:nvPr/>
        </p:nvSpPr>
        <p:spPr>
          <a:xfrm>
            <a:off x="785918" y="428227"/>
            <a:ext cx="7282317" cy="548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단감의 등급 관련 요인 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2800" dirty="0"/>
              <a:t>탄저병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62C1A14F-F65D-4D8C-7AB7-DDE5611952E1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A9F82073-FBFE-24D4-89A4-A39DA9865C1C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16216" y="1339750"/>
            <a:ext cx="10759568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err="1" smtClean="0"/>
              <a:t>탄저균의</a:t>
            </a:r>
            <a:r>
              <a:rPr lang="ko-KR" altLang="en-US" dirty="0" smtClean="0"/>
              <a:t> </a:t>
            </a:r>
            <a:r>
              <a:rPr lang="ko-KR" altLang="en-US" dirty="0"/>
              <a:t>감염으로 발생하는 대표적인 병해. 탄저병이 과일에 발병할 경우 과일의 표면에 검은색의 작은 반점이 생기고, 이것이 점차 확대되어 암갈색의 타원형 </a:t>
            </a:r>
            <a:r>
              <a:rPr lang="ko-KR" altLang="en-US" dirty="0" err="1"/>
              <a:t>병반이</a:t>
            </a:r>
            <a:r>
              <a:rPr lang="ko-KR" altLang="en-US" dirty="0"/>
              <a:t> 되어 과일이 움푹하게 들어가게 됨.</a:t>
            </a:r>
          </a:p>
        </p:txBody>
      </p:sp>
    </p:spTree>
    <p:extLst>
      <p:ext uri="{BB962C8B-B14F-4D97-AF65-F5344CB8AC3E}">
        <p14:creationId xmlns:p14="http://schemas.microsoft.com/office/powerpoint/2010/main" val="2459521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xmlns="" id="{8C326186-3C01-4FF5-74D6-503885C96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708" y="3350589"/>
            <a:ext cx="8744583" cy="170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FFC45BF8-0B44-91FB-FBB0-30D708D2B46D}"/>
              </a:ext>
            </a:extLst>
          </p:cNvPr>
          <p:cNvSpPr txBox="1">
            <a:spLocks/>
          </p:cNvSpPr>
          <p:nvPr/>
        </p:nvSpPr>
        <p:spPr>
          <a:xfrm>
            <a:off x="785918" y="428227"/>
            <a:ext cx="6896835" cy="548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단감의 등급 관련 요인 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깍지</a:t>
            </a:r>
            <a:r>
              <a:rPr lang="ko-KR" altLang="en-US" sz="2800" dirty="0"/>
              <a:t>벌레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334FB92E-7FF6-695C-716B-D5F1AE561A92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FC3CE32E-A8F9-9AE4-7A5B-0E90C8FE20C6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85918" y="1253140"/>
            <a:ext cx="1046253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깍지벌레는 </a:t>
            </a:r>
            <a:r>
              <a:rPr lang="ko-KR" altLang="en-US" dirty="0"/>
              <a:t>식물에 기생하는 벌레로서 크기가 1~3 mm에 불과한 작은 개체이지만 하얀색을 띠고 있어서 식물에 붙어있으면 쉽게 육안으로 판별 가능. 깍지벌레를 제때 제거하지 않을 경우 식물이 </a:t>
            </a:r>
            <a:r>
              <a:rPr lang="ko-KR" altLang="en-US" dirty="0" smtClean="0"/>
              <a:t>말라 죽을 </a:t>
            </a:r>
            <a:r>
              <a:rPr lang="ko-KR" altLang="en-US" dirty="0"/>
              <a:t>수 있으며 </a:t>
            </a:r>
            <a:r>
              <a:rPr lang="ko-KR" altLang="en-US" dirty="0" err="1"/>
              <a:t>그을음병을</a:t>
            </a:r>
            <a:r>
              <a:rPr lang="ko-KR" altLang="en-US" dirty="0"/>
              <a:t> 발병시킬 수 있음.</a:t>
            </a:r>
          </a:p>
        </p:txBody>
      </p:sp>
    </p:spTree>
    <p:extLst>
      <p:ext uri="{BB962C8B-B14F-4D97-AF65-F5344CB8AC3E}">
        <p14:creationId xmlns:p14="http://schemas.microsoft.com/office/powerpoint/2010/main" val="3276313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xmlns="" id="{0C99DCB4-E89F-9D33-C8BB-D2CF03CB6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41" y="3250886"/>
            <a:ext cx="8383718" cy="162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C61599E9-831F-3CE0-49D9-5A815B964212}"/>
              </a:ext>
            </a:extLst>
          </p:cNvPr>
          <p:cNvSpPr txBox="1">
            <a:spLocks/>
          </p:cNvSpPr>
          <p:nvPr/>
        </p:nvSpPr>
        <p:spPr>
          <a:xfrm>
            <a:off x="785918" y="428227"/>
            <a:ext cx="6045188" cy="548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단감의 등급 관련 요인 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2800" dirty="0"/>
              <a:t>노린재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567B5A11-46F9-F28C-89BB-B70372612B46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96C33237-87A8-0975-0EBC-9C2AFF7631A6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716216" y="1316773"/>
            <a:ext cx="1060257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노린재는 </a:t>
            </a:r>
            <a:r>
              <a:rPr lang="ko-KR" altLang="en-US" dirty="0"/>
              <a:t>과즙을 먹고 사는 곤충으로 입 모양이 과일을 찔러서 즙을 빨아들이기에 알맞은 형태를 띔. 노린재에 의해 </a:t>
            </a:r>
            <a:r>
              <a:rPr lang="ko-KR" altLang="en-US" dirty="0" err="1"/>
              <a:t>흡즙된</a:t>
            </a:r>
            <a:r>
              <a:rPr lang="ko-KR" altLang="en-US" dirty="0"/>
              <a:t> 과일은 </a:t>
            </a:r>
            <a:r>
              <a:rPr lang="ko-KR" altLang="en-US" dirty="0" err="1"/>
              <a:t>흡즙</a:t>
            </a:r>
            <a:r>
              <a:rPr lang="ko-KR" altLang="en-US" dirty="0"/>
              <a:t> 부위가 오목하게 들어가 갈색을 띠며 스펀지 상의 찰과상을 받은 것처럼 나타남.</a:t>
            </a:r>
          </a:p>
        </p:txBody>
      </p:sp>
    </p:spTree>
    <p:extLst>
      <p:ext uri="{BB962C8B-B14F-4D97-AF65-F5344CB8AC3E}">
        <p14:creationId xmlns:p14="http://schemas.microsoft.com/office/powerpoint/2010/main" val="1404859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xmlns="" id="{BB59AF81-8359-FA01-7B3D-61F8209EF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01" y="3302471"/>
            <a:ext cx="8801198" cy="169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689B10C5-4B37-393D-9E13-18813E455C32}"/>
              </a:ext>
            </a:extLst>
          </p:cNvPr>
          <p:cNvSpPr txBox="1">
            <a:spLocks/>
          </p:cNvSpPr>
          <p:nvPr/>
        </p:nvSpPr>
        <p:spPr>
          <a:xfrm>
            <a:off x="785918" y="428227"/>
            <a:ext cx="6036223" cy="548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단감의 등급 관련 요인 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2800" dirty="0"/>
              <a:t>상처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32CAF64C-A0FE-9DB8-6E29-DCC87D6BCE41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85DECD94-EAF6-1B33-E0CD-D79F011C9443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85918" y="1221690"/>
            <a:ext cx="10689866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과일의 </a:t>
            </a:r>
            <a:r>
              <a:rPr lang="ko-KR" altLang="en-US" dirty="0"/>
              <a:t>상처는 보통 작업자의 실수로 발생. 구체적으로는 수확하는 과정에서 과일끼리 충돌하거나 단감의 표면이 다른 단감의 침에 찔리는 경우, 운반 중 떨어뜨리는 경우 등의 요인이 있음. 과일의 상처가 난 부위와 그 주위는 시간이 지나면 검게 변할 수 있음.</a:t>
            </a:r>
          </a:p>
        </p:txBody>
      </p:sp>
    </p:spTree>
    <p:extLst>
      <p:ext uri="{BB962C8B-B14F-4D97-AF65-F5344CB8AC3E}">
        <p14:creationId xmlns:p14="http://schemas.microsoft.com/office/powerpoint/2010/main" val="2663241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xmlns="" id="{BF59EFD1-53A9-D79D-B57E-DAC320FBA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27" y="2528838"/>
            <a:ext cx="8397040" cy="310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xmlns="" id="{6B67831E-05FD-02FD-F8F6-4967894D0240}"/>
              </a:ext>
            </a:extLst>
          </p:cNvPr>
          <p:cNvSpPr txBox="1">
            <a:spLocks/>
          </p:cNvSpPr>
          <p:nvPr/>
        </p:nvSpPr>
        <p:spPr>
          <a:xfrm>
            <a:off x="785918" y="428227"/>
            <a:ext cx="7443682" cy="548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단감의 등급 관련 요인 </a:t>
            </a:r>
            <a:r>
              <a:rPr lang="en-US" altLang="ko-KR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2800" dirty="0"/>
              <a:t>그 외의 불량 요인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9D102819-9347-4477-E6A0-9C090D9B91F6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C584F016-3357-10EA-C949-297400F4AF10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716216" y="1124770"/>
            <a:ext cx="107595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꼭지 </a:t>
            </a:r>
            <a:r>
              <a:rPr lang="ko-KR" altLang="en-US" dirty="0"/>
              <a:t>들림: 단감의 꼭지가 없는 상태로 어떠한 경우라도 불량으로 부여함.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검은 </a:t>
            </a:r>
            <a:r>
              <a:rPr lang="ko-KR" altLang="en-US" dirty="0"/>
              <a:t>반점: 나뭇잎이 붙은 상태로 썩을 경우, 땅에 맞닿아 있을 경우, 가스에 노출 될 경우 등에 발생.</a:t>
            </a:r>
          </a:p>
        </p:txBody>
      </p:sp>
    </p:spTree>
    <p:extLst>
      <p:ext uri="{BB962C8B-B14F-4D97-AF65-F5344CB8AC3E}">
        <p14:creationId xmlns:p14="http://schemas.microsoft.com/office/powerpoint/2010/main" val="70207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그림 111">
            <a:extLst>
              <a:ext uri="{FF2B5EF4-FFF2-40B4-BE49-F238E27FC236}">
                <a16:creationId xmlns:a16="http://schemas.microsoft.com/office/drawing/2014/main" xmlns="" id="{B5DBD4E4-8BCB-7D91-330E-E2752BBB85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32" y="1006127"/>
            <a:ext cx="4643520" cy="4883066"/>
          </a:xfrm>
          <a:prstGeom prst="rect">
            <a:avLst/>
          </a:prstGeom>
        </p:spPr>
      </p:pic>
      <p:sp>
        <p:nvSpPr>
          <p:cNvPr id="117" name="제목 1">
            <a:extLst>
              <a:ext uri="{FF2B5EF4-FFF2-40B4-BE49-F238E27FC236}">
                <a16:creationId xmlns:a16="http://schemas.microsoft.com/office/drawing/2014/main" xmlns="" id="{E00CD0B4-C557-BC9D-7CD0-C9203AE36BF8}"/>
              </a:ext>
            </a:extLst>
          </p:cNvPr>
          <p:cNvSpPr txBox="1">
            <a:spLocks/>
          </p:cNvSpPr>
          <p:nvPr/>
        </p:nvSpPr>
        <p:spPr>
          <a:xfrm>
            <a:off x="785918" y="428227"/>
            <a:ext cx="5695564" cy="548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/>
              <a:t>단감 선별 알고리즘 시스템 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7BBF82EC-CE96-7D4B-2D30-9610B9A9727C}"/>
              </a:ext>
            </a:extLst>
          </p:cNvPr>
          <p:cNvCxnSpPr/>
          <p:nvPr/>
        </p:nvCxnSpPr>
        <p:spPr>
          <a:xfrm>
            <a:off x="716216" y="648412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5C38F631-EAAB-E96B-9BB3-C040A1A51B68}"/>
              </a:ext>
            </a:extLst>
          </p:cNvPr>
          <p:cNvCxnSpPr/>
          <p:nvPr/>
        </p:nvCxnSpPr>
        <p:spPr>
          <a:xfrm>
            <a:off x="716216" y="373698"/>
            <a:ext cx="10759568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648482" y="702689"/>
            <a:ext cx="5827302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1. </a:t>
            </a:r>
            <a:r>
              <a:rPr lang="ko-KR" altLang="en-US" dirty="0" smtClean="0"/>
              <a:t>수확한 </a:t>
            </a:r>
            <a:r>
              <a:rPr lang="ko-KR" altLang="en-US" dirty="0"/>
              <a:t>단감을 스튜디오 환경에서 촬영하는 과정으로 하나의 단감에 대하여 윗면 1장, 아랫면 1장, 옆면 3장의 사진을 </a:t>
            </a:r>
            <a:r>
              <a:rPr lang="ko-KR" altLang="en-US" dirty="0" smtClean="0"/>
              <a:t>촬영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2. </a:t>
            </a:r>
            <a:r>
              <a:rPr lang="ko-KR" altLang="en-US" dirty="0" smtClean="0"/>
              <a:t>훈련용 </a:t>
            </a:r>
            <a:r>
              <a:rPr lang="ko-KR" altLang="en-US" dirty="0" err="1"/>
              <a:t>데이터셋을</a:t>
            </a:r>
            <a:r>
              <a:rPr lang="ko-KR" altLang="en-US" dirty="0"/>
              <a:t> 통하여 학습을 진행하는 과정으로 객체 탐지 모델과 </a:t>
            </a:r>
            <a:r>
              <a:rPr lang="ko-KR" altLang="en-US" dirty="0" err="1"/>
              <a:t>머신러닝</a:t>
            </a:r>
            <a:r>
              <a:rPr lang="ko-KR" altLang="en-US" dirty="0"/>
              <a:t> 분류 모델의 학습의 두 단계 과정을 </a:t>
            </a:r>
            <a:r>
              <a:rPr lang="ko-KR" altLang="en-US" dirty="0" smtClean="0"/>
              <a:t>진행.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3. </a:t>
            </a:r>
            <a:r>
              <a:rPr lang="ko-KR" altLang="en-US" dirty="0" smtClean="0"/>
              <a:t>②</a:t>
            </a:r>
            <a:r>
              <a:rPr lang="ko-KR" altLang="en-US" dirty="0"/>
              <a:t>에서 만들어진 객체 탐지 모델과 </a:t>
            </a:r>
            <a:r>
              <a:rPr lang="ko-KR" altLang="en-US" dirty="0" err="1"/>
              <a:t>머신러닝</a:t>
            </a:r>
            <a:r>
              <a:rPr lang="ko-KR" altLang="en-US" dirty="0"/>
              <a:t> 분류 모델 중에서 성능이 가장 좋은 모델을 사용하여 단감 등급 선별을 수행</a:t>
            </a:r>
            <a:r>
              <a:rPr lang="en-US" altLang="ko-KR" dirty="0"/>
              <a:t>. </a:t>
            </a:r>
            <a:r>
              <a:rPr lang="ko-KR" altLang="en-US" dirty="0"/>
              <a:t>검증을 위해서는 객체 탐지를 통하여 불량 객체를 탐지하고 이 데이터를 세 가지 등급 중 하나로 분류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012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3933</TotalTime>
  <Words>1436</Words>
  <Application>Microsoft Office PowerPoint</Application>
  <PresentationFormat>와이드스크린</PresentationFormat>
  <Paragraphs>321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Abadi</vt:lpstr>
      <vt:lpstr>맑은 고딕</vt:lpstr>
      <vt:lpstr>한양신명조</vt:lpstr>
      <vt:lpstr>함초롬바탕</vt:lpstr>
      <vt:lpstr>Arial</vt:lpstr>
      <vt:lpstr>Office 테마</vt:lpstr>
      <vt:lpstr>PowerPoint 프레젠테이션</vt:lpstr>
      <vt:lpstr>목차</vt:lpstr>
      <vt:lpstr>연구의 필요성 및 목적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PyCaret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단감 등급 선별 자동화에 관한 연구</dc:title>
  <dc:creator>승희 노</dc:creator>
  <cp:lastModifiedBy>노 승</cp:lastModifiedBy>
  <cp:revision>36</cp:revision>
  <cp:lastPrinted>2022-06-02T02:20:47Z</cp:lastPrinted>
  <dcterms:created xsi:type="dcterms:W3CDTF">2022-05-15T03:27:41Z</dcterms:created>
  <dcterms:modified xsi:type="dcterms:W3CDTF">2022-06-02T02:27:06Z</dcterms:modified>
</cp:coreProperties>
</file>